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 id="283" r:id="rId18"/>
    <p:sldId id="272" r:id="rId19"/>
    <p:sldId id="274" r:id="rId20"/>
    <p:sldId id="275" r:id="rId21"/>
    <p:sldId id="276" r:id="rId22"/>
    <p:sldId id="277" r:id="rId23"/>
    <p:sldId id="278"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20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8D2DC9C-0CE6-420E-862D-DA46DC979B3E}" type="datetimeFigureOut">
              <a:rPr lang="en-ZA" smtClean="0"/>
              <a:t>2017-10-29</a:t>
            </a:fld>
            <a:endParaRPr lang="en-Z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Z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3A2B4F-16DF-45B7-A7DC-CDE57BF52343}"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13A2B4F-16DF-45B7-A7DC-CDE57BF52343}"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13A2B4F-16DF-45B7-A7DC-CDE57BF52343}"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13A2B4F-16DF-45B7-A7DC-CDE57BF52343}" type="slidenum">
              <a:rPr lang="en-ZA" smtClean="0"/>
              <a:t>‹#›</a:t>
            </a:fld>
            <a:endParaRPr lang="en-Z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13A2B4F-16DF-45B7-A7DC-CDE57BF52343}" type="slidenum">
              <a:rPr lang="en-ZA" smtClean="0"/>
              <a:t>‹#›</a:t>
            </a:fld>
            <a:endParaRPr lang="en-Z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F13A2B4F-16DF-45B7-A7DC-CDE57BF52343}" type="slidenum">
              <a:rPr lang="en-ZA" smtClean="0"/>
              <a:t>‹#›</a:t>
            </a:fld>
            <a:endParaRPr lang="en-Z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F13A2B4F-16DF-45B7-A7DC-CDE57BF52343}" type="slidenum">
              <a:rPr lang="en-ZA" smtClean="0"/>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F13A2B4F-16DF-45B7-A7DC-CDE57BF52343}" type="slidenum">
              <a:rPr lang="en-ZA" smtClean="0"/>
              <a:t>‹#›</a:t>
            </a:fld>
            <a:endParaRPr lang="en-Z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8D2DC9C-0CE6-420E-862D-DA46DC979B3E}" type="datetimeFigureOut">
              <a:rPr lang="en-ZA" smtClean="0"/>
              <a:t>2017-10-29</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F13A2B4F-16DF-45B7-A7DC-CDE57BF52343}"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8D2DC9C-0CE6-420E-862D-DA46DC979B3E}" type="datetimeFigureOut">
              <a:rPr lang="en-ZA" smtClean="0"/>
              <a:t>2017-10-29</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F13A2B4F-16DF-45B7-A7DC-CDE57BF52343}" type="slidenum">
              <a:rPr lang="en-ZA" smtClean="0"/>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8D2DC9C-0CE6-420E-862D-DA46DC979B3E}" type="datetimeFigureOut">
              <a:rPr lang="en-ZA" smtClean="0"/>
              <a:t>2017-10-29</a:t>
            </a:fld>
            <a:endParaRPr lang="en-Z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Z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3A2B4F-16DF-45B7-A7DC-CDE57BF52343}" type="slidenum">
              <a:rPr lang="en-ZA" smtClean="0"/>
              <a:t>‹#›</a:t>
            </a:fld>
            <a:endParaRPr lang="en-Z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D2DC9C-0CE6-420E-862D-DA46DC979B3E}" type="datetimeFigureOut">
              <a:rPr lang="en-ZA" smtClean="0"/>
              <a:t>2017-10-29</a:t>
            </a:fld>
            <a:endParaRPr lang="en-Z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Z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3A2B4F-16DF-45B7-A7DC-CDE57BF52343}"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jip.org.za/" TargetMode="External"/><Relationship Id="rId2" Type="http://schemas.openxmlformats.org/officeDocument/2006/relationships/hyperlink" Target="mailto:walkablejourney@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kable logo.jpg"/>
          <p:cNvPicPr/>
          <p:nvPr/>
        </p:nvPicPr>
        <p:blipFill>
          <a:blip r:embed="rId2"/>
          <a:stretch>
            <a:fillRect/>
          </a:stretch>
        </p:blipFill>
        <p:spPr>
          <a:xfrm>
            <a:off x="107504" y="260648"/>
            <a:ext cx="8640960" cy="4752528"/>
          </a:xfrm>
          <a:prstGeom prst="rect">
            <a:avLst/>
          </a:prstGeom>
        </p:spPr>
      </p:pic>
      <p:sp>
        <p:nvSpPr>
          <p:cNvPr id="3" name="Rectangle 2"/>
          <p:cNvSpPr/>
          <p:nvPr/>
        </p:nvSpPr>
        <p:spPr>
          <a:xfrm>
            <a:off x="2267744" y="5229200"/>
            <a:ext cx="40324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500" dirty="0" smtClean="0"/>
              <a:t>WIJP</a:t>
            </a:r>
            <a:endParaRPr lang="en-ZA" sz="11500" dirty="0"/>
          </a:p>
        </p:txBody>
      </p:sp>
    </p:spTree>
    <p:extLst>
      <p:ext uri="{BB962C8B-B14F-4D97-AF65-F5344CB8AC3E}">
        <p14:creationId xmlns:p14="http://schemas.microsoft.com/office/powerpoint/2010/main" val="172187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772400" cy="1470025"/>
          </a:xfrm>
        </p:spPr>
        <p:txBody>
          <a:bodyPr>
            <a:normAutofit fontScale="90000"/>
          </a:bodyPr>
          <a:lstStyle/>
          <a:p>
            <a:r>
              <a:rPr lang="en-ZA" b="1" dirty="0"/>
              <a:t>Initiatives include: </a:t>
            </a:r>
            <a:br>
              <a:rPr lang="en-ZA" b="1" dirty="0"/>
            </a:br>
            <a:endParaRPr lang="en-ZA" b="1" dirty="0"/>
          </a:p>
        </p:txBody>
      </p:sp>
      <p:sp>
        <p:nvSpPr>
          <p:cNvPr id="3" name="Subtitle 2"/>
          <p:cNvSpPr>
            <a:spLocks noGrp="1"/>
          </p:cNvSpPr>
          <p:nvPr>
            <p:ph type="subTitle" idx="1"/>
          </p:nvPr>
        </p:nvSpPr>
        <p:spPr>
          <a:xfrm>
            <a:off x="1115616" y="1484784"/>
            <a:ext cx="7560840" cy="3600400"/>
          </a:xfrm>
        </p:spPr>
        <p:txBody>
          <a:bodyPr>
            <a:normAutofit/>
          </a:bodyPr>
          <a:lstStyle/>
          <a:p>
            <a:pPr marL="457200" lvl="0" indent="-457200" algn="l">
              <a:buFont typeface="Arial" pitchFamily="34" charset="0"/>
              <a:buChar char="•"/>
            </a:pPr>
            <a:r>
              <a:rPr lang="en-ZA" b="1" dirty="0">
                <a:solidFill>
                  <a:schemeClr val="tx1">
                    <a:lumMod val="95000"/>
                    <a:lumOff val="5000"/>
                  </a:schemeClr>
                </a:solidFill>
              </a:rPr>
              <a:t>Development programmes for the underprivileged people include: women, youth, children, jobless and homeless individuals; </a:t>
            </a:r>
            <a:endParaRPr lang="en-ZA" b="1" dirty="0" smtClean="0">
              <a:solidFill>
                <a:schemeClr val="tx1">
                  <a:lumMod val="95000"/>
                  <a:lumOff val="5000"/>
                </a:schemeClr>
              </a:solidFill>
            </a:endParaRPr>
          </a:p>
          <a:p>
            <a:pPr lvl="0" algn="l"/>
            <a:endParaRPr lang="en-ZA" b="1" dirty="0">
              <a:solidFill>
                <a:schemeClr val="tx1">
                  <a:lumMod val="95000"/>
                  <a:lumOff val="5000"/>
                </a:schemeClr>
              </a:solidFill>
            </a:endParaRPr>
          </a:p>
          <a:p>
            <a:pPr marL="457200" lvl="0" indent="-457200" algn="l">
              <a:buFont typeface="Arial" pitchFamily="34" charset="0"/>
              <a:buChar char="•"/>
            </a:pPr>
            <a:r>
              <a:rPr lang="en-ZA" b="1" dirty="0">
                <a:solidFill>
                  <a:schemeClr val="tx1">
                    <a:lumMod val="95000"/>
                    <a:lumOff val="5000"/>
                  </a:schemeClr>
                </a:solidFill>
              </a:rPr>
              <a:t> Support of healthcare and CANCER programmes; </a:t>
            </a:r>
          </a:p>
          <a:p>
            <a:pPr lvl="0" algn="l"/>
            <a:endParaRPr lang="en-ZA" dirty="0">
              <a:solidFill>
                <a:schemeClr val="tx1">
                  <a:lumMod val="95000"/>
                  <a:lumOff val="5000"/>
                </a:schemeClr>
              </a:solidFill>
            </a:endParaRPr>
          </a:p>
        </p:txBody>
      </p:sp>
    </p:spTree>
    <p:extLst>
      <p:ext uri="{BB962C8B-B14F-4D97-AF65-F5344CB8AC3E}">
        <p14:creationId xmlns:p14="http://schemas.microsoft.com/office/powerpoint/2010/main" val="2527780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lstStyle/>
          <a:p>
            <a:r>
              <a:rPr lang="en-ZA" b="1" dirty="0" smtClean="0"/>
              <a:t>Initiatives include:</a:t>
            </a:r>
            <a:endParaRPr lang="en-ZA" dirty="0"/>
          </a:p>
        </p:txBody>
      </p:sp>
      <p:sp>
        <p:nvSpPr>
          <p:cNvPr id="3" name="Subtitle 2"/>
          <p:cNvSpPr>
            <a:spLocks noGrp="1"/>
          </p:cNvSpPr>
          <p:nvPr>
            <p:ph type="subTitle" idx="1"/>
          </p:nvPr>
        </p:nvSpPr>
        <p:spPr>
          <a:xfrm>
            <a:off x="1331640" y="1628800"/>
            <a:ext cx="7272808" cy="4464496"/>
          </a:xfrm>
        </p:spPr>
        <p:txBody>
          <a:bodyPr>
            <a:normAutofit fontScale="70000" lnSpcReduction="20000"/>
          </a:bodyPr>
          <a:lstStyle/>
          <a:p>
            <a:pPr marL="457200" lvl="0" indent="-457200" algn="l">
              <a:buFont typeface="Arial" pitchFamily="34" charset="0"/>
              <a:buChar char="•"/>
            </a:pPr>
            <a:r>
              <a:rPr lang="en-ZA" sz="4200" b="1" dirty="0" smtClean="0">
                <a:solidFill>
                  <a:schemeClr val="tx1">
                    <a:lumMod val="95000"/>
                    <a:lumOff val="5000"/>
                  </a:schemeClr>
                </a:solidFill>
              </a:rPr>
              <a:t>Support for education programmes, resources and materials at primary, secondary and tertiary education level, as well as bursaries and scholarships; Community training; Skills development for unemployed people and Infected people</a:t>
            </a:r>
          </a:p>
          <a:p>
            <a:pPr lvl="0" algn="l"/>
            <a:endParaRPr lang="en-ZA" sz="4200" b="1" dirty="0" smtClean="0">
              <a:solidFill>
                <a:schemeClr val="tx1">
                  <a:lumMod val="95000"/>
                  <a:lumOff val="5000"/>
                </a:schemeClr>
              </a:solidFill>
            </a:endParaRPr>
          </a:p>
          <a:p>
            <a:pPr marL="457200" lvl="0" indent="-457200" algn="l">
              <a:buFont typeface="Arial" pitchFamily="34" charset="0"/>
              <a:buChar char="•"/>
            </a:pPr>
            <a:r>
              <a:rPr lang="en-ZA" sz="4200" b="1" dirty="0" smtClean="0">
                <a:solidFill>
                  <a:schemeClr val="tx1">
                    <a:lumMod val="95000"/>
                    <a:lumOff val="5000"/>
                  </a:schemeClr>
                </a:solidFill>
              </a:rPr>
              <a:t> Support of art, cultural or sporting development programmes. </a:t>
            </a:r>
          </a:p>
          <a:p>
            <a:pPr algn="l"/>
            <a:r>
              <a:rPr lang="en-ZA" b="1" dirty="0" smtClean="0">
                <a:solidFill>
                  <a:schemeClr val="tx1">
                    <a:lumMod val="95000"/>
                    <a:lumOff val="5000"/>
                  </a:schemeClr>
                </a:solidFill>
              </a:rPr>
              <a:t> </a:t>
            </a:r>
          </a:p>
          <a:p>
            <a:endParaRPr lang="en-ZA" dirty="0"/>
          </a:p>
        </p:txBody>
      </p:sp>
    </p:spTree>
    <p:extLst>
      <p:ext uri="{BB962C8B-B14F-4D97-AF65-F5344CB8AC3E}">
        <p14:creationId xmlns:p14="http://schemas.microsoft.com/office/powerpoint/2010/main" val="2533892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1"/>
            <a:ext cx="7772400" cy="864096"/>
          </a:xfrm>
        </p:spPr>
        <p:txBody>
          <a:bodyPr>
            <a:normAutofit fontScale="90000"/>
          </a:bodyPr>
          <a:lstStyle/>
          <a:p>
            <a:r>
              <a:rPr lang="en-ZA" b="1" i="1" dirty="0"/>
              <a:t> Integrated Health Care Programme </a:t>
            </a:r>
            <a:r>
              <a:rPr lang="en-ZA" dirty="0"/>
              <a:t/>
            </a:r>
            <a:br>
              <a:rPr lang="en-ZA" dirty="0"/>
            </a:br>
            <a:endParaRPr lang="en-ZA" dirty="0"/>
          </a:p>
        </p:txBody>
      </p:sp>
      <p:sp>
        <p:nvSpPr>
          <p:cNvPr id="3" name="Subtitle 2"/>
          <p:cNvSpPr>
            <a:spLocks noGrp="1"/>
          </p:cNvSpPr>
          <p:nvPr>
            <p:ph type="subTitle" idx="1"/>
          </p:nvPr>
        </p:nvSpPr>
        <p:spPr>
          <a:xfrm>
            <a:off x="1475656" y="1196752"/>
            <a:ext cx="6984776" cy="4968552"/>
          </a:xfrm>
        </p:spPr>
        <p:txBody>
          <a:bodyPr>
            <a:normAutofit fontScale="77500" lnSpcReduction="20000"/>
          </a:bodyPr>
          <a:lstStyle/>
          <a:p>
            <a:pPr algn="l"/>
            <a:r>
              <a:rPr lang="en-ZA" b="1" dirty="0">
                <a:solidFill>
                  <a:schemeClr val="tx1">
                    <a:lumMod val="95000"/>
                    <a:lumOff val="5000"/>
                  </a:schemeClr>
                </a:solidFill>
              </a:rPr>
              <a:t>We provide hope and primary health care to the community members who have a little or no option to go elsewhere to receive the following implemented successfully essential services. </a:t>
            </a:r>
            <a:endParaRPr lang="en-ZA" b="1" dirty="0" smtClean="0">
              <a:solidFill>
                <a:schemeClr val="tx1">
                  <a:lumMod val="95000"/>
                  <a:lumOff val="5000"/>
                </a:schemeClr>
              </a:solidFill>
            </a:endParaRPr>
          </a:p>
          <a:p>
            <a:pPr algn="l"/>
            <a:endParaRPr lang="en-ZA" b="1" dirty="0">
              <a:solidFill>
                <a:schemeClr val="tx1">
                  <a:lumMod val="95000"/>
                  <a:lumOff val="5000"/>
                </a:schemeClr>
              </a:solidFill>
            </a:endParaRPr>
          </a:p>
          <a:p>
            <a:pPr marL="457200" lvl="0" indent="-457200" algn="l">
              <a:buFont typeface="Arial" pitchFamily="34" charset="0"/>
              <a:buChar char="•"/>
            </a:pPr>
            <a:r>
              <a:rPr lang="en-ZA" b="1" dirty="0">
                <a:solidFill>
                  <a:schemeClr val="tx1">
                    <a:lumMod val="95000"/>
                    <a:lumOff val="5000"/>
                  </a:schemeClr>
                </a:solidFill>
              </a:rPr>
              <a:t>Home visit </a:t>
            </a:r>
            <a:endParaRPr lang="en-ZA" b="1" dirty="0" smtClean="0">
              <a:solidFill>
                <a:schemeClr val="tx1">
                  <a:lumMod val="95000"/>
                  <a:lumOff val="5000"/>
                </a:schemeClr>
              </a:solidFill>
            </a:endParaRPr>
          </a:p>
          <a:p>
            <a:pPr marL="457200" lvl="0" indent="-457200" algn="l">
              <a:buFont typeface="Arial" pitchFamily="34" charset="0"/>
              <a:buChar char="•"/>
            </a:pPr>
            <a:r>
              <a:rPr lang="en-ZA" b="1" dirty="0" smtClean="0">
                <a:solidFill>
                  <a:schemeClr val="tx1">
                    <a:lumMod val="95000"/>
                    <a:lumOff val="5000"/>
                  </a:schemeClr>
                </a:solidFill>
              </a:rPr>
              <a:t>Home </a:t>
            </a:r>
            <a:r>
              <a:rPr lang="en-ZA" b="1" dirty="0">
                <a:solidFill>
                  <a:schemeClr val="tx1">
                    <a:lumMod val="95000"/>
                    <a:lumOff val="5000"/>
                  </a:schemeClr>
                </a:solidFill>
              </a:rPr>
              <a:t>nursing ( bathing some of them and making sure they take medication/direct observed treatment</a:t>
            </a:r>
            <a:r>
              <a:rPr lang="en-ZA" b="1" dirty="0" smtClean="0">
                <a:solidFill>
                  <a:schemeClr val="tx1">
                    <a:lumMod val="95000"/>
                    <a:lumOff val="5000"/>
                  </a:schemeClr>
                </a:solidFill>
              </a:rPr>
              <a:t>)</a:t>
            </a:r>
          </a:p>
          <a:p>
            <a:pPr marL="457200" lvl="0" indent="-457200" algn="l">
              <a:buFont typeface="Arial" pitchFamily="34" charset="0"/>
              <a:buChar char="•"/>
            </a:pPr>
            <a:r>
              <a:rPr lang="en-ZA" b="1" dirty="0" smtClean="0">
                <a:solidFill>
                  <a:schemeClr val="tx1">
                    <a:lumMod val="95000"/>
                    <a:lumOff val="5000"/>
                  </a:schemeClr>
                </a:solidFill>
              </a:rPr>
              <a:t> Early </a:t>
            </a:r>
            <a:r>
              <a:rPr lang="en-ZA" b="1" dirty="0">
                <a:solidFill>
                  <a:schemeClr val="tx1">
                    <a:lumMod val="95000"/>
                    <a:lumOff val="5000"/>
                  </a:schemeClr>
                </a:solidFill>
              </a:rPr>
              <a:t>stage intervention will prolong their health status  </a:t>
            </a:r>
          </a:p>
          <a:p>
            <a:pPr marL="457200" lvl="0" indent="-457200" algn="l">
              <a:buFont typeface="Arial" pitchFamily="34" charset="0"/>
              <a:buChar char="•"/>
            </a:pPr>
            <a:r>
              <a:rPr lang="en-ZA" b="1" dirty="0">
                <a:solidFill>
                  <a:schemeClr val="tx1">
                    <a:lumMod val="95000"/>
                    <a:lumOff val="5000"/>
                  </a:schemeClr>
                </a:solidFill>
              </a:rPr>
              <a:t>One on one counselling and motivation and to </a:t>
            </a:r>
            <a:r>
              <a:rPr lang="en-ZA" b="1" dirty="0" smtClean="0">
                <a:solidFill>
                  <a:schemeClr val="tx1">
                    <a:lumMod val="95000"/>
                    <a:lumOff val="5000"/>
                  </a:schemeClr>
                </a:solidFill>
              </a:rPr>
              <a:t>accept their </a:t>
            </a:r>
            <a:r>
              <a:rPr lang="en-ZA" b="1" dirty="0">
                <a:solidFill>
                  <a:schemeClr val="tx1">
                    <a:lumMod val="95000"/>
                    <a:lumOff val="5000"/>
                  </a:schemeClr>
                </a:solidFill>
              </a:rPr>
              <a:t>status </a:t>
            </a:r>
            <a:endParaRPr lang="en-ZA" b="1" dirty="0" smtClean="0">
              <a:solidFill>
                <a:schemeClr val="tx1">
                  <a:lumMod val="95000"/>
                  <a:lumOff val="5000"/>
                </a:schemeClr>
              </a:solidFill>
            </a:endParaRPr>
          </a:p>
          <a:p>
            <a:pPr marL="457200" lvl="0" indent="-457200" algn="l">
              <a:buFont typeface="Arial" pitchFamily="34" charset="0"/>
              <a:buChar char="•"/>
            </a:pPr>
            <a:r>
              <a:rPr lang="en-ZA" b="1" dirty="0" smtClean="0">
                <a:solidFill>
                  <a:schemeClr val="tx1">
                    <a:lumMod val="95000"/>
                    <a:lumOff val="5000"/>
                  </a:schemeClr>
                </a:solidFill>
              </a:rPr>
              <a:t>Door </a:t>
            </a:r>
            <a:r>
              <a:rPr lang="en-ZA" b="1" dirty="0">
                <a:solidFill>
                  <a:schemeClr val="tx1">
                    <a:lumMod val="95000"/>
                    <a:lumOff val="5000"/>
                  </a:schemeClr>
                </a:solidFill>
              </a:rPr>
              <a:t>to door awareness campaign </a:t>
            </a:r>
          </a:p>
          <a:p>
            <a:pPr marL="457200" lvl="0" indent="-457200" algn="l">
              <a:buFont typeface="Arial" pitchFamily="34" charset="0"/>
              <a:buChar char="•"/>
            </a:pPr>
            <a:r>
              <a:rPr lang="en-ZA" b="1" dirty="0">
                <a:solidFill>
                  <a:schemeClr val="tx1">
                    <a:lumMod val="95000"/>
                    <a:lumOff val="5000"/>
                  </a:schemeClr>
                </a:solidFill>
              </a:rPr>
              <a:t>Provision of food parcels </a:t>
            </a:r>
          </a:p>
          <a:p>
            <a:pPr marL="457200" lvl="0" indent="-457200" algn="l">
              <a:buFont typeface="Arial" pitchFamily="34" charset="0"/>
              <a:buChar char="•"/>
            </a:pPr>
            <a:r>
              <a:rPr lang="en-ZA" b="1" dirty="0">
                <a:solidFill>
                  <a:schemeClr val="tx1">
                    <a:lumMod val="95000"/>
                    <a:lumOff val="5000"/>
                  </a:schemeClr>
                </a:solidFill>
              </a:rPr>
              <a:t>Outreach campaign</a:t>
            </a:r>
          </a:p>
          <a:p>
            <a:endParaRPr lang="en-ZA" b="1" dirty="0">
              <a:solidFill>
                <a:schemeClr val="tx1">
                  <a:lumMod val="95000"/>
                  <a:lumOff val="5000"/>
                </a:schemeClr>
              </a:solidFill>
            </a:endParaRPr>
          </a:p>
        </p:txBody>
      </p:sp>
    </p:spTree>
    <p:extLst>
      <p:ext uri="{BB962C8B-B14F-4D97-AF65-F5344CB8AC3E}">
        <p14:creationId xmlns:p14="http://schemas.microsoft.com/office/powerpoint/2010/main" val="406794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506487"/>
          </a:xfrm>
        </p:spPr>
        <p:txBody>
          <a:bodyPr>
            <a:normAutofit fontScale="90000"/>
          </a:bodyPr>
          <a:lstStyle/>
          <a:p>
            <a:r>
              <a:rPr lang="en-ZA" b="1" i="1" dirty="0" smtClean="0"/>
              <a:t/>
            </a:r>
            <a:br>
              <a:rPr lang="en-ZA" b="1" i="1" dirty="0" smtClean="0"/>
            </a:br>
            <a:r>
              <a:rPr lang="en-ZA" b="1" i="1" dirty="0" smtClean="0"/>
              <a:t>Skills Development and Training</a:t>
            </a:r>
            <a:r>
              <a:rPr lang="en-ZA" dirty="0" smtClean="0"/>
              <a:t/>
            </a:r>
            <a:br>
              <a:rPr lang="en-ZA" dirty="0" smtClean="0"/>
            </a:br>
            <a:endParaRPr lang="en-ZA" dirty="0"/>
          </a:p>
        </p:txBody>
      </p:sp>
      <p:sp>
        <p:nvSpPr>
          <p:cNvPr id="3" name="Subtitle 2"/>
          <p:cNvSpPr>
            <a:spLocks noGrp="1"/>
          </p:cNvSpPr>
          <p:nvPr>
            <p:ph type="subTitle" idx="1"/>
          </p:nvPr>
        </p:nvSpPr>
        <p:spPr>
          <a:xfrm>
            <a:off x="899592" y="1124744"/>
            <a:ext cx="7376864" cy="4536504"/>
          </a:xfrm>
        </p:spPr>
        <p:txBody>
          <a:bodyPr>
            <a:normAutofit/>
          </a:bodyPr>
          <a:lstStyle/>
          <a:p>
            <a:pPr marL="457200" indent="-457200" algn="l">
              <a:buFont typeface="Arial" pitchFamily="34" charset="0"/>
              <a:buChar char="•"/>
            </a:pPr>
            <a:r>
              <a:rPr lang="en-ZA" sz="4800" b="1" dirty="0" smtClean="0">
                <a:solidFill>
                  <a:schemeClr val="tx1">
                    <a:lumMod val="95000"/>
                    <a:lumOff val="5000"/>
                  </a:schemeClr>
                </a:solidFill>
              </a:rPr>
              <a:t>Lack </a:t>
            </a:r>
            <a:r>
              <a:rPr lang="en-ZA" sz="4800" b="1" dirty="0">
                <a:solidFill>
                  <a:schemeClr val="tx1">
                    <a:lumMod val="95000"/>
                    <a:lumOff val="5000"/>
                  </a:schemeClr>
                </a:solidFill>
              </a:rPr>
              <a:t>of knowledge remains a challenge; the organization is facilitating Cancer awareness</a:t>
            </a:r>
            <a:r>
              <a:rPr lang="en-ZA" sz="4800" b="1" i="1" dirty="0">
                <a:solidFill>
                  <a:schemeClr val="tx1">
                    <a:lumMod val="95000"/>
                    <a:lumOff val="5000"/>
                  </a:schemeClr>
                </a:solidFill>
              </a:rPr>
              <a:t> </a:t>
            </a:r>
            <a:endParaRPr lang="en-ZA" sz="4800" b="1" dirty="0">
              <a:solidFill>
                <a:schemeClr val="tx1">
                  <a:lumMod val="95000"/>
                  <a:lumOff val="5000"/>
                </a:schemeClr>
              </a:solidFill>
            </a:endParaRPr>
          </a:p>
          <a:p>
            <a:pPr algn="l"/>
            <a:r>
              <a:rPr lang="en-ZA" sz="4800" b="1" i="1" dirty="0">
                <a:solidFill>
                  <a:schemeClr val="tx1">
                    <a:lumMod val="95000"/>
                    <a:lumOff val="5000"/>
                  </a:schemeClr>
                </a:solidFill>
              </a:rPr>
              <a:t> </a:t>
            </a:r>
            <a:endParaRPr lang="en-ZA" sz="4800" dirty="0">
              <a:solidFill>
                <a:schemeClr val="tx1">
                  <a:lumMod val="95000"/>
                  <a:lumOff val="5000"/>
                </a:schemeClr>
              </a:solidFill>
            </a:endParaRPr>
          </a:p>
        </p:txBody>
      </p:sp>
    </p:spTree>
    <p:extLst>
      <p:ext uri="{BB962C8B-B14F-4D97-AF65-F5344CB8AC3E}">
        <p14:creationId xmlns:p14="http://schemas.microsoft.com/office/powerpoint/2010/main" val="315762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5"/>
            <a:ext cx="7772400" cy="648072"/>
          </a:xfrm>
        </p:spPr>
        <p:txBody>
          <a:bodyPr>
            <a:normAutofit fontScale="90000"/>
          </a:bodyPr>
          <a:lstStyle/>
          <a:p>
            <a:r>
              <a:rPr lang="en-ZA" b="1" dirty="0" smtClean="0"/>
              <a:t>STATUS QUO</a:t>
            </a:r>
            <a:endParaRPr lang="en-ZA" b="1" dirty="0"/>
          </a:p>
        </p:txBody>
      </p:sp>
      <p:sp>
        <p:nvSpPr>
          <p:cNvPr id="3" name="Subtitle 2"/>
          <p:cNvSpPr>
            <a:spLocks noGrp="1"/>
          </p:cNvSpPr>
          <p:nvPr>
            <p:ph type="subTitle" idx="1"/>
          </p:nvPr>
        </p:nvSpPr>
        <p:spPr>
          <a:xfrm>
            <a:off x="1331640" y="1052736"/>
            <a:ext cx="6400800" cy="4248472"/>
          </a:xfrm>
        </p:spPr>
        <p:txBody>
          <a:bodyPr>
            <a:normAutofit/>
          </a:bodyPr>
          <a:lstStyle/>
          <a:p>
            <a:pPr marL="457200" indent="-457200" algn="l">
              <a:buFont typeface="Arial" pitchFamily="34" charset="0"/>
              <a:buChar char="•"/>
            </a:pPr>
            <a:r>
              <a:rPr lang="en-ZA" b="1" dirty="0" smtClean="0">
                <a:solidFill>
                  <a:schemeClr val="tx1">
                    <a:lumMod val="95000"/>
                    <a:lumOff val="5000"/>
                  </a:schemeClr>
                </a:solidFill>
              </a:rPr>
              <a:t>Organisation started in 2012 with 70 infected people</a:t>
            </a:r>
          </a:p>
          <a:p>
            <a:pPr marL="457200" indent="-457200" algn="l">
              <a:buFont typeface="Wingdings" pitchFamily="2" charset="2"/>
              <a:buChar char="ü"/>
            </a:pPr>
            <a:r>
              <a:rPr lang="en-ZA" b="1" dirty="0" smtClean="0">
                <a:solidFill>
                  <a:schemeClr val="tx1">
                    <a:lumMod val="95000"/>
                    <a:lumOff val="5000"/>
                  </a:schemeClr>
                </a:solidFill>
              </a:rPr>
              <a:t>30 passed on</a:t>
            </a:r>
          </a:p>
          <a:p>
            <a:pPr marL="457200" indent="-457200" algn="l">
              <a:buFont typeface="Wingdings" pitchFamily="2" charset="2"/>
              <a:buChar char="ü"/>
            </a:pPr>
            <a:r>
              <a:rPr lang="en-ZA" b="1" dirty="0" smtClean="0">
                <a:solidFill>
                  <a:schemeClr val="tx1">
                    <a:lumMod val="95000"/>
                    <a:lumOff val="5000"/>
                  </a:schemeClr>
                </a:solidFill>
              </a:rPr>
              <a:t>10 more critical</a:t>
            </a:r>
          </a:p>
          <a:p>
            <a:pPr marL="457200" indent="-457200" algn="l">
              <a:buFont typeface="Wingdings" pitchFamily="2" charset="2"/>
              <a:buChar char="ü"/>
            </a:pPr>
            <a:r>
              <a:rPr lang="en-ZA" b="1" dirty="0" smtClean="0">
                <a:solidFill>
                  <a:schemeClr val="tx1">
                    <a:lumMod val="95000"/>
                    <a:lumOff val="5000"/>
                  </a:schemeClr>
                </a:solidFill>
              </a:rPr>
              <a:t>30 are in pains that cannot fade away but the have a spirit that says</a:t>
            </a:r>
          </a:p>
          <a:p>
            <a:pPr algn="l"/>
            <a:r>
              <a:rPr lang="en-ZA" b="1" dirty="0" smtClean="0">
                <a:solidFill>
                  <a:schemeClr val="tx1">
                    <a:lumMod val="95000"/>
                    <a:lumOff val="5000"/>
                  </a:schemeClr>
                </a:solidFill>
              </a:rPr>
              <a:t>   “It’s a </a:t>
            </a:r>
            <a:r>
              <a:rPr lang="en-ZA" b="1" dirty="0" err="1" smtClean="0">
                <a:solidFill>
                  <a:schemeClr val="tx1">
                    <a:lumMod val="95000"/>
                    <a:lumOff val="5000"/>
                  </a:schemeClr>
                </a:solidFill>
              </a:rPr>
              <a:t>walkable</a:t>
            </a:r>
            <a:r>
              <a:rPr lang="en-ZA" b="1" dirty="0" smtClean="0">
                <a:solidFill>
                  <a:schemeClr val="tx1">
                    <a:lumMod val="95000"/>
                    <a:lumOff val="5000"/>
                  </a:schemeClr>
                </a:solidFill>
              </a:rPr>
              <a:t> </a:t>
            </a:r>
            <a:r>
              <a:rPr lang="en-ZA" b="1" dirty="0" err="1" smtClean="0">
                <a:solidFill>
                  <a:schemeClr val="tx1">
                    <a:lumMod val="95000"/>
                    <a:lumOff val="5000"/>
                  </a:schemeClr>
                </a:solidFill>
              </a:rPr>
              <a:t>journey”regardless</a:t>
            </a:r>
            <a:endParaRPr lang="en-ZA" b="1" dirty="0" smtClean="0">
              <a:solidFill>
                <a:schemeClr val="tx1">
                  <a:lumMod val="95000"/>
                  <a:lumOff val="5000"/>
                </a:schemeClr>
              </a:solidFill>
            </a:endParaRPr>
          </a:p>
          <a:p>
            <a:pPr algn="l"/>
            <a:endParaRPr lang="en-ZA" dirty="0">
              <a:solidFill>
                <a:schemeClr val="tx1">
                  <a:lumMod val="95000"/>
                  <a:lumOff val="5000"/>
                </a:schemeClr>
              </a:solidFill>
            </a:endParaRPr>
          </a:p>
          <a:p>
            <a:pPr algn="l"/>
            <a:endParaRPr lang="en-ZA" dirty="0" smtClean="0">
              <a:solidFill>
                <a:schemeClr val="tx1">
                  <a:lumMod val="95000"/>
                  <a:lumOff val="5000"/>
                </a:schemeClr>
              </a:solidFill>
            </a:endParaRPr>
          </a:p>
          <a:p>
            <a:pPr algn="l"/>
            <a:endParaRPr lang="en-ZA" dirty="0" smtClean="0">
              <a:solidFill>
                <a:schemeClr val="tx1">
                  <a:lumMod val="95000"/>
                  <a:lumOff val="5000"/>
                </a:schemeClr>
              </a:solidFill>
            </a:endParaRPr>
          </a:p>
          <a:p>
            <a:pPr marL="457200" indent="-457200" algn="l">
              <a:buFont typeface="Wingdings" pitchFamily="2" charset="2"/>
              <a:buChar char="ü"/>
            </a:pPr>
            <a:endParaRPr lang="en-ZA" dirty="0"/>
          </a:p>
        </p:txBody>
      </p:sp>
    </p:spTree>
    <p:extLst>
      <p:ext uri="{BB962C8B-B14F-4D97-AF65-F5344CB8AC3E}">
        <p14:creationId xmlns:p14="http://schemas.microsoft.com/office/powerpoint/2010/main" val="227821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7772400" cy="434479"/>
          </a:xfrm>
        </p:spPr>
        <p:txBody>
          <a:bodyPr>
            <a:normAutofit fontScale="90000"/>
          </a:bodyPr>
          <a:lstStyle/>
          <a:p>
            <a:r>
              <a:rPr lang="en-ZA" b="1" dirty="0" smtClean="0"/>
              <a:t>DONATIONS &amp; ITEMS REQUEST</a:t>
            </a:r>
            <a:endParaRPr lang="en-ZA" b="1" dirty="0"/>
          </a:p>
        </p:txBody>
      </p:sp>
      <p:sp>
        <p:nvSpPr>
          <p:cNvPr id="3" name="Subtitle 2"/>
          <p:cNvSpPr>
            <a:spLocks noGrp="1"/>
          </p:cNvSpPr>
          <p:nvPr>
            <p:ph type="subTitle" idx="1"/>
          </p:nvPr>
        </p:nvSpPr>
        <p:spPr>
          <a:xfrm>
            <a:off x="611560" y="1052736"/>
            <a:ext cx="7704856" cy="3888432"/>
          </a:xfrm>
        </p:spPr>
        <p:txBody>
          <a:bodyPr>
            <a:normAutofit fontScale="92500" lnSpcReduction="10000"/>
          </a:bodyPr>
          <a:lstStyle/>
          <a:p>
            <a:pPr marL="457200" indent="-457200" algn="l">
              <a:buFont typeface="Arial" pitchFamily="34" charset="0"/>
              <a:buChar char="•"/>
            </a:pPr>
            <a:r>
              <a:rPr lang="en-ZA" b="1" dirty="0" err="1" smtClean="0">
                <a:solidFill>
                  <a:schemeClr val="tx1">
                    <a:lumMod val="95000"/>
                    <a:lumOff val="5000"/>
                  </a:schemeClr>
                </a:solidFill>
              </a:rPr>
              <a:t>Walkable</a:t>
            </a:r>
            <a:r>
              <a:rPr lang="en-ZA" b="1" dirty="0" smtClean="0">
                <a:solidFill>
                  <a:schemeClr val="tx1">
                    <a:lumMod val="95000"/>
                    <a:lumOff val="5000"/>
                  </a:schemeClr>
                </a:solidFill>
              </a:rPr>
              <a:t> Journey Initiative Programme will accept items and donations from the public and other stakeholders such as: </a:t>
            </a:r>
          </a:p>
          <a:p>
            <a:pPr marL="457200" indent="-457200" algn="l">
              <a:buFont typeface="Wingdings" pitchFamily="2" charset="2"/>
              <a:buChar char="ü"/>
            </a:pPr>
            <a:r>
              <a:rPr lang="en-ZA" b="1" dirty="0" smtClean="0">
                <a:solidFill>
                  <a:schemeClr val="tx1">
                    <a:lumMod val="95000"/>
                    <a:lumOff val="5000"/>
                  </a:schemeClr>
                </a:solidFill>
              </a:rPr>
              <a:t>House or shelter where they can hold their sessions, </a:t>
            </a:r>
          </a:p>
          <a:p>
            <a:pPr marL="457200" indent="-457200" algn="l">
              <a:buFont typeface="Wingdings" pitchFamily="2" charset="2"/>
              <a:buChar char="ü"/>
            </a:pPr>
            <a:r>
              <a:rPr lang="en-ZA" b="1" dirty="0">
                <a:solidFill>
                  <a:schemeClr val="tx1">
                    <a:lumMod val="95000"/>
                    <a:lumOff val="5000"/>
                  </a:schemeClr>
                </a:solidFill>
              </a:rPr>
              <a:t>V</a:t>
            </a:r>
            <a:r>
              <a:rPr lang="en-ZA" b="1" dirty="0" smtClean="0">
                <a:solidFill>
                  <a:schemeClr val="tx1">
                    <a:lumMod val="95000"/>
                    <a:lumOff val="5000"/>
                  </a:schemeClr>
                </a:solidFill>
              </a:rPr>
              <a:t>ehicle to transport our patient to the hospital,</a:t>
            </a:r>
          </a:p>
          <a:p>
            <a:pPr marL="457200" indent="-457200" algn="l">
              <a:buFont typeface="Wingdings" pitchFamily="2" charset="2"/>
              <a:buChar char="ü"/>
            </a:pPr>
            <a:r>
              <a:rPr lang="en-ZA" b="1" dirty="0" smtClean="0">
                <a:solidFill>
                  <a:schemeClr val="tx1">
                    <a:lumMod val="95000"/>
                    <a:lumOff val="5000"/>
                  </a:schemeClr>
                </a:solidFill>
              </a:rPr>
              <a:t> Clothing, shoes, kitchen appliances, beds, </a:t>
            </a:r>
            <a:r>
              <a:rPr lang="en-ZA" b="1" dirty="0" err="1" smtClean="0">
                <a:solidFill>
                  <a:schemeClr val="tx1">
                    <a:lumMod val="95000"/>
                    <a:lumOff val="5000"/>
                  </a:schemeClr>
                </a:solidFill>
              </a:rPr>
              <a:t>linen,Computers</a:t>
            </a:r>
            <a:r>
              <a:rPr lang="en-ZA" b="1" dirty="0" smtClean="0">
                <a:solidFill>
                  <a:schemeClr val="tx1">
                    <a:lumMod val="95000"/>
                    <a:lumOff val="5000"/>
                  </a:schemeClr>
                </a:solidFill>
              </a:rPr>
              <a:t>, printers, fax machine office equipment, office furniture, books.</a:t>
            </a:r>
          </a:p>
          <a:p>
            <a:endParaRPr lang="en-ZA" dirty="0"/>
          </a:p>
        </p:txBody>
      </p:sp>
    </p:spTree>
    <p:extLst>
      <p:ext uri="{BB962C8B-B14F-4D97-AF65-F5344CB8AC3E}">
        <p14:creationId xmlns:p14="http://schemas.microsoft.com/office/powerpoint/2010/main" val="478622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2657"/>
            <a:ext cx="7772400" cy="648072"/>
          </a:xfrm>
        </p:spPr>
        <p:txBody>
          <a:bodyPr>
            <a:normAutofit fontScale="90000"/>
          </a:bodyPr>
          <a:lstStyle/>
          <a:p>
            <a:r>
              <a:rPr lang="en-ZA" b="1" dirty="0"/>
              <a:t>Challenges </a:t>
            </a:r>
            <a:endParaRPr lang="en-ZA" dirty="0"/>
          </a:p>
        </p:txBody>
      </p:sp>
      <p:sp>
        <p:nvSpPr>
          <p:cNvPr id="3" name="Subtitle 2"/>
          <p:cNvSpPr>
            <a:spLocks noGrp="1"/>
          </p:cNvSpPr>
          <p:nvPr>
            <p:ph type="subTitle" idx="1"/>
          </p:nvPr>
        </p:nvSpPr>
        <p:spPr>
          <a:xfrm>
            <a:off x="1187624" y="1268760"/>
            <a:ext cx="7056784" cy="5184576"/>
          </a:xfrm>
        </p:spPr>
        <p:txBody>
          <a:bodyPr>
            <a:normAutofit/>
          </a:bodyPr>
          <a:lstStyle/>
          <a:p>
            <a:pPr marL="457200" indent="-457200" algn="l">
              <a:buFont typeface="Arial" pitchFamily="34" charset="0"/>
              <a:buChar char="•"/>
            </a:pPr>
            <a:r>
              <a:rPr lang="en-ZA" b="1" dirty="0" err="1">
                <a:solidFill>
                  <a:schemeClr val="tx1">
                    <a:lumMod val="95000"/>
                    <a:lumOff val="5000"/>
                  </a:schemeClr>
                </a:solidFill>
              </a:rPr>
              <a:t>Walkable</a:t>
            </a:r>
            <a:r>
              <a:rPr lang="en-ZA" b="1" dirty="0">
                <a:solidFill>
                  <a:schemeClr val="tx1">
                    <a:lumMod val="95000"/>
                    <a:lumOff val="5000"/>
                  </a:schemeClr>
                </a:solidFill>
              </a:rPr>
              <a:t> Journey Initiative Programme strives to add value by giving a prompt service through the good will of volunteers and facilities on hands. </a:t>
            </a:r>
            <a:endParaRPr lang="en-ZA" b="1" dirty="0" smtClean="0">
              <a:solidFill>
                <a:schemeClr val="tx1">
                  <a:lumMod val="95000"/>
                  <a:lumOff val="5000"/>
                </a:schemeClr>
              </a:solidFill>
            </a:endParaRPr>
          </a:p>
          <a:p>
            <a:pPr marL="457200" indent="-457200" algn="l">
              <a:buFont typeface="Arial" pitchFamily="34" charset="0"/>
              <a:buChar char="•"/>
            </a:pPr>
            <a:r>
              <a:rPr lang="en-ZA" b="1" dirty="0" smtClean="0">
                <a:solidFill>
                  <a:schemeClr val="tx1">
                    <a:lumMod val="95000"/>
                    <a:lumOff val="5000"/>
                  </a:schemeClr>
                </a:solidFill>
              </a:rPr>
              <a:t>However</a:t>
            </a:r>
            <a:r>
              <a:rPr lang="en-ZA" b="1" dirty="0">
                <a:solidFill>
                  <a:schemeClr val="tx1">
                    <a:lumMod val="95000"/>
                    <a:lumOff val="5000"/>
                  </a:schemeClr>
                </a:solidFill>
              </a:rPr>
              <a:t>, there are constraints in raising sufficient governmental finance. Private funding and asset donation is needed for the provision of primary healthcare, Cancer and home base care, and poverty alleviation at large.</a:t>
            </a:r>
          </a:p>
          <a:p>
            <a:pPr algn="l"/>
            <a:endParaRPr lang="en-ZA" b="1" dirty="0">
              <a:solidFill>
                <a:schemeClr val="tx1">
                  <a:lumMod val="95000"/>
                  <a:lumOff val="5000"/>
                </a:schemeClr>
              </a:solidFill>
            </a:endParaRPr>
          </a:p>
        </p:txBody>
      </p:sp>
    </p:spTree>
    <p:extLst>
      <p:ext uri="{BB962C8B-B14F-4D97-AF65-F5344CB8AC3E}">
        <p14:creationId xmlns:p14="http://schemas.microsoft.com/office/powerpoint/2010/main" val="3490836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ZA" dirty="0" err="1" smtClean="0"/>
              <a:t>Walkable</a:t>
            </a:r>
            <a:r>
              <a:rPr lang="en-ZA" dirty="0" smtClean="0"/>
              <a:t> Journey Initiative Program</a:t>
            </a:r>
          </a:p>
          <a:p>
            <a:pPr marL="109728" indent="0">
              <a:buNone/>
            </a:pPr>
            <a:r>
              <a:rPr lang="en-ZA" smtClean="0"/>
              <a:t>Bank</a:t>
            </a:r>
            <a:r>
              <a:rPr lang="en-ZA" dirty="0" smtClean="0"/>
              <a:t>: </a:t>
            </a:r>
            <a:r>
              <a:rPr lang="en-ZA" dirty="0" err="1" smtClean="0"/>
              <a:t>Nedbank</a:t>
            </a:r>
            <a:r>
              <a:rPr lang="en-ZA" dirty="0" smtClean="0"/>
              <a:t> </a:t>
            </a:r>
          </a:p>
          <a:p>
            <a:pPr marL="109728" indent="0">
              <a:buNone/>
            </a:pPr>
            <a:r>
              <a:rPr lang="en-ZA" dirty="0" err="1" smtClean="0"/>
              <a:t>Acc</a:t>
            </a:r>
            <a:r>
              <a:rPr lang="en-ZA" dirty="0" smtClean="0"/>
              <a:t> Number: 2007524952</a:t>
            </a:r>
          </a:p>
          <a:p>
            <a:pPr marL="109728" indent="0">
              <a:buNone/>
            </a:pPr>
            <a:r>
              <a:rPr lang="en-ZA" dirty="0" smtClean="0"/>
              <a:t>Branch: Westgate</a:t>
            </a:r>
          </a:p>
          <a:p>
            <a:pPr marL="109728" indent="0">
              <a:buNone/>
            </a:pPr>
            <a:r>
              <a:rPr lang="en-ZA" dirty="0" smtClean="0"/>
              <a:t>Type: Savings</a:t>
            </a:r>
            <a:endParaRPr lang="en-ZA" dirty="0"/>
          </a:p>
        </p:txBody>
      </p:sp>
      <p:sp>
        <p:nvSpPr>
          <p:cNvPr id="3" name="Title 2"/>
          <p:cNvSpPr>
            <a:spLocks noGrp="1"/>
          </p:cNvSpPr>
          <p:nvPr>
            <p:ph type="title"/>
          </p:nvPr>
        </p:nvSpPr>
        <p:spPr/>
        <p:txBody>
          <a:bodyPr/>
          <a:lstStyle/>
          <a:p>
            <a:r>
              <a:rPr lang="en-ZA" dirty="0" smtClean="0"/>
              <a:t>BANKING DETAILS</a:t>
            </a:r>
            <a:endParaRPr lang="en-ZA" dirty="0"/>
          </a:p>
        </p:txBody>
      </p:sp>
    </p:spTree>
    <p:extLst>
      <p:ext uri="{BB962C8B-B14F-4D97-AF65-F5344CB8AC3E}">
        <p14:creationId xmlns:p14="http://schemas.microsoft.com/office/powerpoint/2010/main" val="3918305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lstStyle/>
          <a:p>
            <a:r>
              <a:rPr lang="en-ZA" b="1" dirty="0" smtClean="0"/>
              <a:t>CONTACT</a:t>
            </a:r>
            <a:endParaRPr lang="en-ZA" b="1" dirty="0"/>
          </a:p>
        </p:txBody>
      </p:sp>
      <p:sp>
        <p:nvSpPr>
          <p:cNvPr id="3" name="Subtitle 2"/>
          <p:cNvSpPr>
            <a:spLocks noGrp="1"/>
          </p:cNvSpPr>
          <p:nvPr>
            <p:ph type="subTitle" idx="1"/>
          </p:nvPr>
        </p:nvSpPr>
        <p:spPr>
          <a:xfrm>
            <a:off x="1371600" y="1556792"/>
            <a:ext cx="7232848" cy="4082008"/>
          </a:xfrm>
        </p:spPr>
        <p:txBody>
          <a:bodyPr/>
          <a:lstStyle/>
          <a:p>
            <a:pPr marL="457200" indent="-457200" algn="l">
              <a:buFont typeface="Arial" pitchFamily="34" charset="0"/>
              <a:buChar char="•"/>
            </a:pPr>
            <a:r>
              <a:rPr lang="en-ZA" b="1" dirty="0">
                <a:solidFill>
                  <a:schemeClr val="tx1">
                    <a:lumMod val="95000"/>
                    <a:lumOff val="5000"/>
                  </a:schemeClr>
                </a:solidFill>
              </a:rPr>
              <a:t>Ms Ellen </a:t>
            </a:r>
            <a:r>
              <a:rPr lang="en-ZA" b="1" dirty="0" err="1">
                <a:solidFill>
                  <a:schemeClr val="tx1">
                    <a:lumMod val="95000"/>
                    <a:lumOff val="5000"/>
                  </a:schemeClr>
                </a:solidFill>
              </a:rPr>
              <a:t>Kubayi</a:t>
            </a:r>
            <a:r>
              <a:rPr lang="en-ZA" b="1" dirty="0">
                <a:solidFill>
                  <a:schemeClr val="tx1">
                    <a:lumMod val="95000"/>
                    <a:lumOff val="5000"/>
                  </a:schemeClr>
                </a:solidFill>
              </a:rPr>
              <a:t> </a:t>
            </a:r>
            <a:r>
              <a:rPr lang="en-ZA" b="1" dirty="0" smtClean="0">
                <a:solidFill>
                  <a:schemeClr val="tx1">
                    <a:lumMod val="95000"/>
                    <a:lumOff val="5000"/>
                  </a:schemeClr>
                </a:solidFill>
              </a:rPr>
              <a:t>= 076 7085 244 </a:t>
            </a:r>
          </a:p>
          <a:p>
            <a:pPr marL="457200" indent="-457200" algn="l">
              <a:buFont typeface="Arial" pitchFamily="34" charset="0"/>
              <a:buChar char="•"/>
            </a:pPr>
            <a:r>
              <a:rPr lang="en-ZA" b="1" dirty="0" smtClean="0">
                <a:solidFill>
                  <a:schemeClr val="tx1">
                    <a:lumMod val="95000"/>
                    <a:lumOff val="5000"/>
                  </a:schemeClr>
                </a:solidFill>
              </a:rPr>
              <a:t>Joyce </a:t>
            </a:r>
            <a:r>
              <a:rPr lang="en-ZA" b="1" dirty="0" err="1" smtClean="0">
                <a:solidFill>
                  <a:schemeClr val="tx1">
                    <a:lumMod val="95000"/>
                    <a:lumOff val="5000"/>
                  </a:schemeClr>
                </a:solidFill>
              </a:rPr>
              <a:t>Machuisa</a:t>
            </a:r>
            <a:r>
              <a:rPr lang="en-ZA" b="1" dirty="0" smtClean="0">
                <a:solidFill>
                  <a:schemeClr val="tx1">
                    <a:lumMod val="95000"/>
                    <a:lumOff val="5000"/>
                  </a:schemeClr>
                </a:solidFill>
              </a:rPr>
              <a:t>=072 3353 472 </a:t>
            </a:r>
          </a:p>
          <a:p>
            <a:pPr marL="457200" indent="-457200" algn="l">
              <a:buFont typeface="Arial" pitchFamily="34" charset="0"/>
              <a:buChar char="•"/>
            </a:pPr>
            <a:r>
              <a:rPr lang="en-ZA" b="1" dirty="0" err="1" smtClean="0">
                <a:solidFill>
                  <a:schemeClr val="tx1">
                    <a:lumMod val="95000"/>
                    <a:lumOff val="5000"/>
                  </a:schemeClr>
                </a:solidFill>
              </a:rPr>
              <a:t>Zolile</a:t>
            </a:r>
            <a:r>
              <a:rPr lang="en-ZA" b="1" dirty="0" smtClean="0">
                <a:solidFill>
                  <a:schemeClr val="tx1">
                    <a:lumMod val="95000"/>
                    <a:lumOff val="5000"/>
                  </a:schemeClr>
                </a:solidFill>
              </a:rPr>
              <a:t> </a:t>
            </a:r>
            <a:r>
              <a:rPr lang="en-ZA" b="1" dirty="0" err="1">
                <a:solidFill>
                  <a:schemeClr val="tx1">
                    <a:lumMod val="95000"/>
                    <a:lumOff val="5000"/>
                  </a:schemeClr>
                </a:solidFill>
              </a:rPr>
              <a:t>Majova</a:t>
            </a:r>
            <a:r>
              <a:rPr lang="en-ZA" b="1" dirty="0">
                <a:solidFill>
                  <a:schemeClr val="tx1">
                    <a:lumMod val="95000"/>
                    <a:lumOff val="5000"/>
                  </a:schemeClr>
                </a:solidFill>
              </a:rPr>
              <a:t> </a:t>
            </a:r>
            <a:r>
              <a:rPr lang="en-ZA" b="1" dirty="0" smtClean="0">
                <a:solidFill>
                  <a:schemeClr val="tx1">
                    <a:lumMod val="95000"/>
                    <a:lumOff val="5000"/>
                  </a:schemeClr>
                </a:solidFill>
              </a:rPr>
              <a:t>=083  4131 413</a:t>
            </a:r>
            <a:endParaRPr lang="en-ZA" b="1" dirty="0">
              <a:solidFill>
                <a:schemeClr val="tx1">
                  <a:lumMod val="95000"/>
                  <a:lumOff val="5000"/>
                </a:schemeClr>
              </a:solidFill>
            </a:endParaRPr>
          </a:p>
        </p:txBody>
      </p:sp>
    </p:spTree>
    <p:extLst>
      <p:ext uri="{BB962C8B-B14F-4D97-AF65-F5344CB8AC3E}">
        <p14:creationId xmlns:p14="http://schemas.microsoft.com/office/powerpoint/2010/main" val="2952149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075" y="4221088"/>
            <a:ext cx="7772400" cy="764703"/>
          </a:xfrm>
        </p:spPr>
        <p:txBody>
          <a:bodyPr>
            <a:normAutofit fontScale="90000"/>
          </a:bodyPr>
          <a:lstStyle/>
          <a:p>
            <a:r>
              <a:rPr lang="en-ZA" b="1" dirty="0" smtClean="0"/>
              <a:t>28 October 2017</a:t>
            </a:r>
            <a:endParaRPr lang="en-ZA" b="1"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7"/>
            <a:ext cx="166687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 p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340767"/>
            <a:ext cx="1600200" cy="10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0" descr="walkabl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340767"/>
            <a:ext cx="1543050" cy="1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827584" y="188640"/>
            <a:ext cx="7772400" cy="7647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dirty="0" smtClean="0"/>
              <a:t>FUN WALK SPONSORS</a:t>
            </a:r>
            <a:endParaRPr lang="en-ZA" b="1" dirty="0"/>
          </a:p>
        </p:txBody>
      </p:sp>
      <p:sp>
        <p:nvSpPr>
          <p:cNvPr id="4" name="Rectangle 3"/>
          <p:cNvSpPr/>
          <p:nvPr/>
        </p:nvSpPr>
        <p:spPr>
          <a:xfrm>
            <a:off x="2771800" y="2996952"/>
            <a:ext cx="18002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INDIVIDUALS</a:t>
            </a:r>
            <a:endParaRPr lang="en-ZA" dirty="0"/>
          </a:p>
        </p:txBody>
      </p:sp>
    </p:spTree>
    <p:extLst>
      <p:ext uri="{BB962C8B-B14F-4D97-AF65-F5344CB8AC3E}">
        <p14:creationId xmlns:p14="http://schemas.microsoft.com/office/powerpoint/2010/main" val="362440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008111"/>
          </a:xfrm>
        </p:spPr>
        <p:txBody>
          <a:bodyPr>
            <a:noAutofit/>
          </a:bodyPr>
          <a:lstStyle/>
          <a:p>
            <a:r>
              <a:rPr lang="en-ZA" sz="5400" b="1" dirty="0" smtClean="0"/>
              <a:t/>
            </a:r>
            <a:br>
              <a:rPr lang="en-ZA" sz="5400" b="1" dirty="0" smtClean="0"/>
            </a:br>
            <a:r>
              <a:rPr lang="en-ZA" sz="5400" b="1" dirty="0" smtClean="0"/>
              <a:t>MOTTO</a:t>
            </a:r>
            <a:br>
              <a:rPr lang="en-ZA" sz="5400" b="1" dirty="0" smtClean="0"/>
            </a:br>
            <a:endParaRPr lang="en-ZA" sz="5400" b="1" dirty="0"/>
          </a:p>
        </p:txBody>
      </p:sp>
      <p:sp>
        <p:nvSpPr>
          <p:cNvPr id="3" name="Subtitle 2"/>
          <p:cNvSpPr>
            <a:spLocks noGrp="1"/>
          </p:cNvSpPr>
          <p:nvPr>
            <p:ph type="subTitle" idx="1"/>
          </p:nvPr>
        </p:nvSpPr>
        <p:spPr>
          <a:xfrm>
            <a:off x="1115616" y="2060848"/>
            <a:ext cx="6400800" cy="2520280"/>
          </a:xfrm>
        </p:spPr>
        <p:txBody>
          <a:bodyPr>
            <a:normAutofit/>
          </a:bodyPr>
          <a:lstStyle/>
          <a:p>
            <a:endParaRPr lang="en-ZA" b="1" dirty="0" smtClean="0">
              <a:solidFill>
                <a:schemeClr val="tx1">
                  <a:lumMod val="95000"/>
                  <a:lumOff val="5000"/>
                </a:schemeClr>
              </a:solidFill>
            </a:endParaRPr>
          </a:p>
          <a:p>
            <a:endParaRPr lang="en-ZA" b="1" dirty="0">
              <a:solidFill>
                <a:schemeClr val="tx1">
                  <a:lumMod val="95000"/>
                  <a:lumOff val="5000"/>
                </a:schemeClr>
              </a:solidFill>
            </a:endParaRPr>
          </a:p>
          <a:p>
            <a:r>
              <a:rPr lang="en-ZA" b="1" dirty="0" smtClean="0">
                <a:solidFill>
                  <a:schemeClr val="tx1">
                    <a:lumMod val="95000"/>
                    <a:lumOff val="5000"/>
                  </a:schemeClr>
                </a:solidFill>
              </a:rPr>
              <a:t>“LIGHTENING THOSE </a:t>
            </a:r>
            <a:r>
              <a:rPr lang="en-ZA" b="1" dirty="0">
                <a:solidFill>
                  <a:schemeClr val="tx1">
                    <a:lumMod val="95000"/>
                    <a:lumOff val="5000"/>
                  </a:schemeClr>
                </a:solidFill>
              </a:rPr>
              <a:t>WHO ARE HEAVILY BURDEND”</a:t>
            </a:r>
            <a:endParaRPr lang="en-ZA" dirty="0">
              <a:solidFill>
                <a:schemeClr val="tx1">
                  <a:lumMod val="95000"/>
                  <a:lumOff val="5000"/>
                </a:schemeClr>
              </a:solidFill>
            </a:endParaRPr>
          </a:p>
          <a:p>
            <a:endParaRPr lang="en-ZA" dirty="0">
              <a:solidFill>
                <a:schemeClr val="tx1">
                  <a:lumMod val="95000"/>
                  <a:lumOff val="5000"/>
                </a:schemeClr>
              </a:solidFill>
            </a:endParaRPr>
          </a:p>
        </p:txBody>
      </p:sp>
    </p:spTree>
    <p:extLst>
      <p:ext uri="{BB962C8B-B14F-4D97-AF65-F5344CB8AC3E}">
        <p14:creationId xmlns:p14="http://schemas.microsoft.com/office/powerpoint/2010/main" val="370729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936104"/>
          </a:xfrm>
        </p:spPr>
        <p:txBody>
          <a:bodyPr/>
          <a:lstStyle/>
          <a:p>
            <a:r>
              <a:rPr lang="en-ZA" b="1" dirty="0" smtClean="0"/>
              <a:t>FUN WALK</a:t>
            </a:r>
            <a:endParaRPr lang="en-ZA" dirty="0"/>
          </a:p>
        </p:txBody>
      </p:sp>
      <p:sp>
        <p:nvSpPr>
          <p:cNvPr id="3" name="Subtitle 2"/>
          <p:cNvSpPr>
            <a:spLocks noGrp="1"/>
          </p:cNvSpPr>
          <p:nvPr>
            <p:ph type="subTitle" idx="1"/>
          </p:nvPr>
        </p:nvSpPr>
        <p:spPr>
          <a:xfrm>
            <a:off x="1331640" y="908720"/>
            <a:ext cx="6400800" cy="3744416"/>
          </a:xfrm>
        </p:spPr>
        <p:txBody>
          <a:bodyPr>
            <a:normAutofit fontScale="47500" lnSpcReduction="20000"/>
          </a:bodyPr>
          <a:lstStyle/>
          <a:p>
            <a:pPr marL="457200" indent="-457200" algn="l">
              <a:buFont typeface="Arial" pitchFamily="34" charset="0"/>
              <a:buChar char="•"/>
            </a:pPr>
            <a:r>
              <a:rPr lang="en-ZA" sz="3600" b="1" dirty="0" smtClean="0">
                <a:solidFill>
                  <a:schemeClr val="tx1">
                    <a:lumMod val="95000"/>
                    <a:lumOff val="5000"/>
                  </a:schemeClr>
                </a:solidFill>
              </a:rPr>
              <a:t>200 People benefited from the walk</a:t>
            </a:r>
          </a:p>
          <a:p>
            <a:pPr marL="457200" indent="-457200" algn="l">
              <a:buFont typeface="Wingdings" pitchFamily="2" charset="2"/>
              <a:buChar char="ü"/>
            </a:pPr>
            <a:r>
              <a:rPr lang="en-ZA" sz="3600" b="1" dirty="0" smtClean="0">
                <a:solidFill>
                  <a:schemeClr val="tx1">
                    <a:lumMod val="95000"/>
                    <a:lumOff val="5000"/>
                  </a:schemeClr>
                </a:solidFill>
              </a:rPr>
              <a:t>Executive Mayor</a:t>
            </a:r>
          </a:p>
          <a:p>
            <a:pPr marL="457200" indent="-457200" algn="l">
              <a:buFont typeface="Wingdings" pitchFamily="2" charset="2"/>
              <a:buChar char="ü"/>
            </a:pPr>
            <a:r>
              <a:rPr lang="en-ZA" sz="3600" b="1" dirty="0" smtClean="0">
                <a:solidFill>
                  <a:schemeClr val="tx1">
                    <a:lumMod val="95000"/>
                    <a:lumOff val="5000"/>
                  </a:schemeClr>
                </a:solidFill>
              </a:rPr>
              <a:t>Councillor</a:t>
            </a:r>
          </a:p>
          <a:p>
            <a:pPr marL="457200" indent="-457200" algn="l">
              <a:buFont typeface="Wingdings" pitchFamily="2" charset="2"/>
              <a:buChar char="ü"/>
            </a:pPr>
            <a:r>
              <a:rPr lang="en-ZA" sz="3600" b="1" dirty="0" smtClean="0">
                <a:solidFill>
                  <a:schemeClr val="tx1">
                    <a:lumMod val="95000"/>
                    <a:lumOff val="5000"/>
                  </a:schemeClr>
                </a:solidFill>
              </a:rPr>
              <a:t>CWP team</a:t>
            </a:r>
          </a:p>
          <a:p>
            <a:pPr marL="457200" indent="-457200" algn="l">
              <a:buFont typeface="Wingdings" pitchFamily="2" charset="2"/>
              <a:buChar char="ü"/>
            </a:pPr>
            <a:r>
              <a:rPr lang="en-ZA" sz="3600" b="1" dirty="0" smtClean="0">
                <a:solidFill>
                  <a:schemeClr val="tx1">
                    <a:lumMod val="95000"/>
                    <a:lumOff val="5000"/>
                  </a:schemeClr>
                </a:solidFill>
              </a:rPr>
              <a:t>Supporters from Pretoria</a:t>
            </a:r>
          </a:p>
          <a:p>
            <a:pPr marL="457200" indent="-457200" algn="l">
              <a:buFont typeface="Wingdings" pitchFamily="2" charset="2"/>
              <a:buChar char="ü"/>
            </a:pPr>
            <a:r>
              <a:rPr lang="en-ZA" sz="3600" b="1" dirty="0" smtClean="0">
                <a:solidFill>
                  <a:schemeClr val="tx1">
                    <a:lumMod val="95000"/>
                    <a:lumOff val="5000"/>
                  </a:schemeClr>
                </a:solidFill>
              </a:rPr>
              <a:t>Infected people</a:t>
            </a:r>
          </a:p>
          <a:p>
            <a:pPr marL="457200" indent="-457200" algn="l">
              <a:buFont typeface="Wingdings" pitchFamily="2" charset="2"/>
              <a:buChar char="ü"/>
            </a:pPr>
            <a:r>
              <a:rPr lang="en-ZA" sz="3600" b="1" dirty="0" smtClean="0">
                <a:solidFill>
                  <a:schemeClr val="tx1">
                    <a:lumMod val="95000"/>
                    <a:lumOff val="5000"/>
                  </a:schemeClr>
                </a:solidFill>
              </a:rPr>
              <a:t>Affected people</a:t>
            </a:r>
          </a:p>
          <a:p>
            <a:pPr marL="457200" indent="-457200" algn="l">
              <a:buFont typeface="Wingdings" pitchFamily="2" charset="2"/>
              <a:buChar char="ü"/>
            </a:pPr>
            <a:r>
              <a:rPr lang="en-ZA" sz="3600" b="1" dirty="0" smtClean="0">
                <a:solidFill>
                  <a:schemeClr val="tx1">
                    <a:lumMod val="95000"/>
                    <a:lumOff val="5000"/>
                  </a:schemeClr>
                </a:solidFill>
              </a:rPr>
              <a:t>Children</a:t>
            </a:r>
          </a:p>
          <a:p>
            <a:pPr marL="457200" indent="-457200" algn="l">
              <a:buFont typeface="Wingdings" pitchFamily="2" charset="2"/>
              <a:buChar char="ü"/>
            </a:pPr>
            <a:r>
              <a:rPr lang="en-ZA" sz="3600" b="1" dirty="0" smtClean="0">
                <a:solidFill>
                  <a:schemeClr val="tx1">
                    <a:lumMod val="95000"/>
                    <a:lumOff val="5000"/>
                  </a:schemeClr>
                </a:solidFill>
              </a:rPr>
              <a:t>Traffic Department</a:t>
            </a:r>
          </a:p>
          <a:p>
            <a:pPr marL="457200" indent="-457200" algn="l">
              <a:buFont typeface="Wingdings" pitchFamily="2" charset="2"/>
              <a:buChar char="ü"/>
            </a:pPr>
            <a:r>
              <a:rPr lang="en-ZA" sz="3600" b="1" dirty="0" smtClean="0">
                <a:solidFill>
                  <a:schemeClr val="tx1">
                    <a:lumMod val="95000"/>
                    <a:lumOff val="5000"/>
                  </a:schemeClr>
                </a:solidFill>
              </a:rPr>
              <a:t>Health Department</a:t>
            </a:r>
          </a:p>
          <a:p>
            <a:pPr marL="457200" indent="-457200" algn="l">
              <a:buFont typeface="Wingdings" pitchFamily="2" charset="2"/>
              <a:buChar char="ü"/>
            </a:pPr>
            <a:r>
              <a:rPr lang="en-ZA" sz="3600" b="1" dirty="0" smtClean="0">
                <a:solidFill>
                  <a:schemeClr val="tx1">
                    <a:lumMod val="95000"/>
                    <a:lumOff val="5000"/>
                  </a:schemeClr>
                </a:solidFill>
              </a:rPr>
              <a:t>Library Section</a:t>
            </a:r>
          </a:p>
          <a:p>
            <a:pPr marL="457200" indent="-457200" algn="l">
              <a:buFont typeface="Wingdings" pitchFamily="2" charset="2"/>
              <a:buChar char="ü"/>
            </a:pPr>
            <a:r>
              <a:rPr lang="en-ZA" sz="3600" b="1" dirty="0" smtClean="0">
                <a:solidFill>
                  <a:schemeClr val="tx1">
                    <a:lumMod val="95000"/>
                    <a:lumOff val="5000"/>
                  </a:schemeClr>
                </a:solidFill>
              </a:rPr>
              <a:t>Sports Section</a:t>
            </a:r>
          </a:p>
          <a:p>
            <a:pPr marL="457200" indent="-457200" algn="l">
              <a:buFont typeface="Wingdings" pitchFamily="2" charset="2"/>
              <a:buChar char="ü"/>
            </a:pPr>
            <a:r>
              <a:rPr lang="en-ZA" sz="3600" b="1" dirty="0" err="1" smtClean="0">
                <a:solidFill>
                  <a:schemeClr val="tx1">
                    <a:lumMod val="95000"/>
                    <a:lumOff val="5000"/>
                  </a:schemeClr>
                </a:solidFill>
              </a:rPr>
              <a:t>Mogale</a:t>
            </a:r>
            <a:r>
              <a:rPr lang="en-ZA" sz="3600" b="1" dirty="0" smtClean="0">
                <a:solidFill>
                  <a:schemeClr val="tx1">
                    <a:lumMod val="95000"/>
                    <a:lumOff val="5000"/>
                  </a:schemeClr>
                </a:solidFill>
              </a:rPr>
              <a:t> City Ministerial Committee(Pastors)</a:t>
            </a:r>
          </a:p>
          <a:p>
            <a:pPr algn="l"/>
            <a:r>
              <a:rPr lang="en-ZA" sz="3600" b="1" dirty="0" smtClean="0">
                <a:solidFill>
                  <a:schemeClr val="tx1">
                    <a:lumMod val="95000"/>
                    <a:lumOff val="5000"/>
                  </a:schemeClr>
                </a:solidFill>
              </a:rPr>
              <a:t> </a:t>
            </a:r>
          </a:p>
          <a:p>
            <a:pPr marL="457200" indent="-457200" algn="l">
              <a:buFont typeface="Wingdings" pitchFamily="2" charset="2"/>
              <a:buChar char="ü"/>
            </a:pPr>
            <a:endParaRPr lang="en-ZA" dirty="0"/>
          </a:p>
        </p:txBody>
      </p:sp>
    </p:spTree>
    <p:extLst>
      <p:ext uri="{BB962C8B-B14F-4D97-AF65-F5344CB8AC3E}">
        <p14:creationId xmlns:p14="http://schemas.microsoft.com/office/powerpoint/2010/main" val="3061093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ZA" dirty="0" smtClean="0"/>
              <a:t>PHOTOS</a:t>
            </a:r>
            <a:endParaRPr lang="en-ZA" dirty="0"/>
          </a:p>
        </p:txBody>
      </p:sp>
      <p:pic>
        <p:nvPicPr>
          <p:cNvPr id="2050" name="Picture 2" descr="C:\Users\Nthabi\Pictures\OCTOBER 2017 WALKABLE JOURNEY FUN WALK\Cancer Joyce 20171028_194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860" y="800100"/>
            <a:ext cx="6096000" cy="5509220"/>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2 2"/>
          <p:cNvSpPr/>
          <p:nvPr/>
        </p:nvSpPr>
        <p:spPr>
          <a:xfrm>
            <a:off x="3563888" y="4437112"/>
            <a:ext cx="1181844" cy="612648"/>
          </a:xfrm>
          <a:prstGeom prst="borderCallout2">
            <a:avLst>
              <a:gd name="adj1" fmla="val 18750"/>
              <a:gd name="adj2" fmla="val -8333"/>
              <a:gd name="adj3" fmla="val 18750"/>
              <a:gd name="adj4" fmla="val -16667"/>
              <a:gd name="adj5" fmla="val 100062"/>
              <a:gd name="adj6" fmla="val -6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FOUNDER</a:t>
            </a:r>
            <a:endParaRPr lang="en-ZA" dirty="0"/>
          </a:p>
        </p:txBody>
      </p:sp>
    </p:spTree>
    <p:extLst>
      <p:ext uri="{BB962C8B-B14F-4D97-AF65-F5344CB8AC3E}">
        <p14:creationId xmlns:p14="http://schemas.microsoft.com/office/powerpoint/2010/main" val="2399160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thabi\Pictures\OCTOBER 2017 WALKABLE JOURNEY FUN WALK\IMG_20171028_09094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44824"/>
            <a:ext cx="3394720" cy="31542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thabi\Pictures\OCTOBER 2017 WALKABLE JOURNEY FUN WALK\IMG_20171028_09205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32262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WALK</a:t>
            </a:r>
            <a:endParaRPr lang="en-ZA" dirty="0"/>
          </a:p>
        </p:txBody>
      </p:sp>
    </p:spTree>
    <p:extLst>
      <p:ext uri="{BB962C8B-B14F-4D97-AF65-F5344CB8AC3E}">
        <p14:creationId xmlns:p14="http://schemas.microsoft.com/office/powerpoint/2010/main" val="1428040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ZA" dirty="0" smtClean="0"/>
              <a:t>NURSE &amp; COUNCILLOR</a:t>
            </a:r>
            <a:endParaRPr lang="en-ZA" dirty="0"/>
          </a:p>
        </p:txBody>
      </p:sp>
      <p:sp>
        <p:nvSpPr>
          <p:cNvPr id="5" name="Text Placeholder 4"/>
          <p:cNvSpPr>
            <a:spLocks noGrp="1"/>
          </p:cNvSpPr>
          <p:nvPr>
            <p:ph type="body" sz="half" idx="3"/>
          </p:nvPr>
        </p:nvSpPr>
        <p:spPr>
          <a:xfrm>
            <a:off x="5220072" y="1535113"/>
            <a:ext cx="3466728" cy="639762"/>
          </a:xfrm>
        </p:spPr>
        <p:txBody>
          <a:bodyPr/>
          <a:lstStyle/>
          <a:p>
            <a:r>
              <a:rPr lang="en-ZA" dirty="0" smtClean="0"/>
              <a:t>EXECUTIVE MAYOR</a:t>
            </a:r>
            <a:endParaRPr lang="en-ZA" dirty="0"/>
          </a:p>
        </p:txBody>
      </p:sp>
      <p:pic>
        <p:nvPicPr>
          <p:cNvPr id="4100" name="Picture 4" descr="C:\Users\Nthabi\Pictures\OCTOBER 2017 WALKABLE JOURNEY FUN WALK\IMG_20171028_100415.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76872"/>
            <a:ext cx="397078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Nthabi\Pictures\OCTOBER 2017 WALKABLE JOURNEY FUN WALK\IMG_20171028_121800.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554613" y="2276871"/>
            <a:ext cx="2689795"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38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AUDIENCE</a:t>
            </a:r>
            <a:endParaRPr lang="en-ZA" dirty="0"/>
          </a:p>
        </p:txBody>
      </p:sp>
      <p:pic>
        <p:nvPicPr>
          <p:cNvPr id="5123" name="Picture 3" descr="C:\Users\Nthabi\Pictures\OCTOBER 2017 WALKABLE JOURNEY FUN WALK\IMG_20171028_111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465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thabi\Pictures\OCTOBER 2017 WALKABLE JOURNEY FUN WALK\IMG_20171028_130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thabi\Pictures\OCTOBER 2017 WALKABLE JOURNEY FUN WALK\IMG_20171028_10104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196752"/>
            <a:ext cx="8046156" cy="49294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922114"/>
          </a:xfrm>
        </p:spPr>
        <p:txBody>
          <a:bodyPr/>
          <a:lstStyle/>
          <a:p>
            <a:r>
              <a:rPr lang="en-ZA" dirty="0" smtClean="0"/>
              <a:t>EXECUTIVE </a:t>
            </a:r>
            <a:endParaRPr lang="en-ZA" dirty="0"/>
          </a:p>
        </p:txBody>
      </p:sp>
    </p:spTree>
    <p:extLst>
      <p:ext uri="{BB962C8B-B14F-4D97-AF65-F5344CB8AC3E}">
        <p14:creationId xmlns:p14="http://schemas.microsoft.com/office/powerpoint/2010/main" val="120512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772400" cy="1470025"/>
          </a:xfrm>
        </p:spPr>
        <p:txBody>
          <a:bodyPr/>
          <a:lstStyle/>
          <a:p>
            <a:r>
              <a:rPr lang="en-ZA" b="1" dirty="0" smtClean="0"/>
              <a:t>REGISTRATION DETAILS</a:t>
            </a:r>
            <a:endParaRPr lang="en-ZA" b="1" dirty="0"/>
          </a:p>
        </p:txBody>
      </p:sp>
      <p:sp>
        <p:nvSpPr>
          <p:cNvPr id="3" name="Subtitle 2"/>
          <p:cNvSpPr>
            <a:spLocks noGrp="1"/>
          </p:cNvSpPr>
          <p:nvPr>
            <p:ph type="subTitle" idx="1"/>
          </p:nvPr>
        </p:nvSpPr>
        <p:spPr>
          <a:xfrm>
            <a:off x="827584" y="1772816"/>
            <a:ext cx="7488832" cy="3600400"/>
          </a:xfrm>
        </p:spPr>
        <p:txBody>
          <a:bodyPr>
            <a:normAutofit fontScale="62500" lnSpcReduction="20000"/>
          </a:bodyPr>
          <a:lstStyle/>
          <a:p>
            <a:r>
              <a:rPr lang="en-ZA" sz="6000" b="1" dirty="0">
                <a:solidFill>
                  <a:schemeClr val="tx1">
                    <a:lumMod val="95000"/>
                    <a:lumOff val="5000"/>
                  </a:schemeClr>
                </a:solidFill>
              </a:rPr>
              <a:t>Number 135 – </a:t>
            </a:r>
            <a:r>
              <a:rPr lang="en-ZA" sz="6000" b="1" dirty="0" smtClean="0">
                <a:solidFill>
                  <a:schemeClr val="tx1">
                    <a:lumMod val="95000"/>
                    <a:lumOff val="5000"/>
                  </a:schemeClr>
                </a:solidFill>
              </a:rPr>
              <a:t>938</a:t>
            </a:r>
          </a:p>
          <a:p>
            <a:r>
              <a:rPr lang="en-ZA" sz="6000" b="1" dirty="0">
                <a:solidFill>
                  <a:schemeClr val="tx1">
                    <a:lumMod val="95000"/>
                    <a:lumOff val="5000"/>
                  </a:schemeClr>
                </a:solidFill>
              </a:rPr>
              <a:t>Address: 5148 </a:t>
            </a:r>
            <a:r>
              <a:rPr lang="en-ZA" sz="6000" b="1" dirty="0" err="1">
                <a:solidFill>
                  <a:schemeClr val="tx1">
                    <a:lumMod val="95000"/>
                    <a:lumOff val="5000"/>
                  </a:schemeClr>
                </a:solidFill>
              </a:rPr>
              <a:t>Maake</a:t>
            </a:r>
            <a:r>
              <a:rPr lang="en-ZA" sz="6000" b="1" dirty="0">
                <a:solidFill>
                  <a:schemeClr val="tx1">
                    <a:lumMod val="95000"/>
                    <a:lumOff val="5000"/>
                  </a:schemeClr>
                </a:solidFill>
              </a:rPr>
              <a:t> drive Riverside </a:t>
            </a:r>
            <a:r>
              <a:rPr lang="en-ZA" sz="6000" b="1" dirty="0" err="1">
                <a:solidFill>
                  <a:schemeClr val="tx1">
                    <a:lumMod val="95000"/>
                    <a:lumOff val="5000"/>
                  </a:schemeClr>
                </a:solidFill>
              </a:rPr>
              <a:t>Mogale</a:t>
            </a:r>
            <a:r>
              <a:rPr lang="en-ZA" sz="6000" b="1" dirty="0">
                <a:solidFill>
                  <a:schemeClr val="tx1">
                    <a:lumMod val="95000"/>
                    <a:lumOff val="5000"/>
                  </a:schemeClr>
                </a:solidFill>
              </a:rPr>
              <a:t> City 1754</a:t>
            </a:r>
            <a:endParaRPr lang="en-ZA" sz="6000" dirty="0">
              <a:solidFill>
                <a:schemeClr val="tx1">
                  <a:lumMod val="95000"/>
                  <a:lumOff val="5000"/>
                </a:schemeClr>
              </a:solidFill>
            </a:endParaRPr>
          </a:p>
          <a:p>
            <a:r>
              <a:rPr lang="en-ZA" sz="6000" b="1" dirty="0">
                <a:solidFill>
                  <a:schemeClr val="tx1">
                    <a:lumMod val="95000"/>
                    <a:lumOff val="5000"/>
                  </a:schemeClr>
                </a:solidFill>
              </a:rPr>
              <a:t>Email: </a:t>
            </a:r>
            <a:r>
              <a:rPr lang="en-ZA" sz="6000" b="1" u="sng" dirty="0">
                <a:solidFill>
                  <a:schemeClr val="tx1">
                    <a:lumMod val="95000"/>
                    <a:lumOff val="5000"/>
                  </a:schemeClr>
                </a:solidFill>
                <a:hlinkClick r:id="rId2"/>
              </a:rPr>
              <a:t>walkablejourney@gmail.com</a:t>
            </a:r>
            <a:endParaRPr lang="en-ZA" sz="6000" dirty="0">
              <a:solidFill>
                <a:schemeClr val="tx1">
                  <a:lumMod val="95000"/>
                  <a:lumOff val="5000"/>
                </a:schemeClr>
              </a:solidFill>
            </a:endParaRPr>
          </a:p>
          <a:p>
            <a:r>
              <a:rPr lang="en-ZA" sz="6000" b="1" dirty="0">
                <a:solidFill>
                  <a:schemeClr val="tx1">
                    <a:lumMod val="95000"/>
                    <a:lumOff val="5000"/>
                  </a:schemeClr>
                </a:solidFill>
              </a:rPr>
              <a:t>Website: </a:t>
            </a:r>
            <a:r>
              <a:rPr lang="en-ZA" sz="6000" b="1" u="sng" dirty="0">
                <a:solidFill>
                  <a:schemeClr val="tx1">
                    <a:lumMod val="95000"/>
                    <a:lumOff val="5000"/>
                  </a:schemeClr>
                </a:solidFill>
                <a:hlinkClick r:id="rId3"/>
              </a:rPr>
              <a:t>www.wjip.org.za</a:t>
            </a:r>
            <a:endParaRPr lang="en-ZA" sz="6000" dirty="0">
              <a:solidFill>
                <a:schemeClr val="tx1">
                  <a:lumMod val="95000"/>
                  <a:lumOff val="5000"/>
                </a:schemeClr>
              </a:solidFill>
            </a:endParaRPr>
          </a:p>
          <a:p>
            <a:r>
              <a:rPr lang="en-ZA" sz="6000" b="1" dirty="0">
                <a:solidFill>
                  <a:schemeClr val="tx1">
                    <a:lumMod val="95000"/>
                    <a:lumOff val="5000"/>
                  </a:schemeClr>
                </a:solidFill>
              </a:rPr>
              <a:t>Tel: 073 – 481 7595</a:t>
            </a:r>
            <a:endParaRPr lang="en-ZA" sz="6000" dirty="0">
              <a:solidFill>
                <a:schemeClr val="tx1">
                  <a:lumMod val="95000"/>
                  <a:lumOff val="5000"/>
                </a:schemeClr>
              </a:solidFill>
            </a:endParaRPr>
          </a:p>
          <a:p>
            <a:endParaRPr lang="en-ZA" sz="6000" dirty="0">
              <a:solidFill>
                <a:schemeClr val="tx1">
                  <a:lumMod val="95000"/>
                  <a:lumOff val="5000"/>
                </a:schemeClr>
              </a:solidFill>
            </a:endParaRPr>
          </a:p>
          <a:p>
            <a:endParaRPr lang="en-ZA" dirty="0"/>
          </a:p>
        </p:txBody>
      </p:sp>
    </p:spTree>
    <p:extLst>
      <p:ext uri="{BB962C8B-B14F-4D97-AF65-F5344CB8AC3E}">
        <p14:creationId xmlns:p14="http://schemas.microsoft.com/office/powerpoint/2010/main" val="2455672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ZA" b="1" dirty="0" smtClean="0"/>
              <a:t>BACKGROUND</a:t>
            </a:r>
            <a:endParaRPr lang="en-ZA" b="1" dirty="0"/>
          </a:p>
        </p:txBody>
      </p:sp>
      <p:sp>
        <p:nvSpPr>
          <p:cNvPr id="3" name="Subtitle 2"/>
          <p:cNvSpPr>
            <a:spLocks noGrp="1"/>
          </p:cNvSpPr>
          <p:nvPr>
            <p:ph type="subTitle" idx="1"/>
          </p:nvPr>
        </p:nvSpPr>
        <p:spPr>
          <a:xfrm>
            <a:off x="1115616" y="1628800"/>
            <a:ext cx="7344816" cy="4392488"/>
          </a:xfrm>
        </p:spPr>
        <p:txBody>
          <a:bodyPr>
            <a:normAutofit/>
          </a:bodyPr>
          <a:lstStyle/>
          <a:p>
            <a:pPr marL="457200" indent="-457200" algn="l">
              <a:buFont typeface="Arial" pitchFamily="34" charset="0"/>
              <a:buChar char="•"/>
            </a:pPr>
            <a:r>
              <a:rPr lang="en-ZA" b="1" dirty="0">
                <a:solidFill>
                  <a:schemeClr val="tx1">
                    <a:lumMod val="95000"/>
                    <a:lumOff val="5000"/>
                  </a:schemeClr>
                </a:solidFill>
              </a:rPr>
              <a:t>Initially the objectives of </a:t>
            </a:r>
            <a:r>
              <a:rPr lang="en-ZA" b="1" dirty="0" err="1">
                <a:solidFill>
                  <a:schemeClr val="tx1">
                    <a:lumMod val="95000"/>
                    <a:lumOff val="5000"/>
                  </a:schemeClr>
                </a:solidFill>
              </a:rPr>
              <a:t>Walkable</a:t>
            </a:r>
            <a:r>
              <a:rPr lang="en-ZA" b="1" dirty="0">
                <a:solidFill>
                  <a:schemeClr val="tx1">
                    <a:lumMod val="95000"/>
                    <a:lumOff val="5000"/>
                  </a:schemeClr>
                </a:solidFill>
              </a:rPr>
              <a:t> Journey is to focus on Cancer and empowerment as there is very little support and knowledge. </a:t>
            </a:r>
            <a:endParaRPr lang="en-ZA" b="1" dirty="0" smtClean="0">
              <a:solidFill>
                <a:schemeClr val="tx1">
                  <a:lumMod val="95000"/>
                  <a:lumOff val="5000"/>
                </a:schemeClr>
              </a:solidFill>
            </a:endParaRPr>
          </a:p>
          <a:p>
            <a:pPr algn="l"/>
            <a:endParaRPr lang="en-ZA" b="1" dirty="0" smtClean="0">
              <a:solidFill>
                <a:schemeClr val="tx1">
                  <a:lumMod val="95000"/>
                  <a:lumOff val="5000"/>
                </a:schemeClr>
              </a:solidFill>
            </a:endParaRPr>
          </a:p>
          <a:p>
            <a:pPr marL="457200" indent="-457200" algn="l">
              <a:buFont typeface="Arial" pitchFamily="34" charset="0"/>
              <a:buChar char="•"/>
            </a:pPr>
            <a:r>
              <a:rPr lang="en-ZA" b="1" dirty="0" smtClean="0">
                <a:solidFill>
                  <a:schemeClr val="tx1">
                    <a:lumMod val="95000"/>
                    <a:lumOff val="5000"/>
                  </a:schemeClr>
                </a:solidFill>
              </a:rPr>
              <a:t>Main </a:t>
            </a:r>
            <a:r>
              <a:rPr lang="en-ZA" b="1" dirty="0">
                <a:solidFill>
                  <a:schemeClr val="tx1">
                    <a:lumMod val="95000"/>
                    <a:lumOff val="5000"/>
                  </a:schemeClr>
                </a:solidFill>
              </a:rPr>
              <a:t>purpose will include counselling, education, foods distribution and material necessities. </a:t>
            </a:r>
            <a:endParaRPr lang="en-ZA" b="1" dirty="0" smtClean="0">
              <a:solidFill>
                <a:schemeClr val="tx1">
                  <a:lumMod val="95000"/>
                  <a:lumOff val="5000"/>
                </a:schemeClr>
              </a:solidFill>
            </a:endParaRPr>
          </a:p>
          <a:p>
            <a:endParaRPr lang="en-ZA" b="1" dirty="0"/>
          </a:p>
        </p:txBody>
      </p:sp>
    </p:spTree>
    <p:extLst>
      <p:ext uri="{BB962C8B-B14F-4D97-AF65-F5344CB8AC3E}">
        <p14:creationId xmlns:p14="http://schemas.microsoft.com/office/powerpoint/2010/main" val="3517186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lstStyle/>
          <a:p>
            <a:r>
              <a:rPr lang="en-ZA" b="1" dirty="0" smtClean="0"/>
              <a:t>BACKGROUND……..</a:t>
            </a:r>
            <a:endParaRPr lang="en-ZA" dirty="0"/>
          </a:p>
        </p:txBody>
      </p:sp>
      <p:sp>
        <p:nvSpPr>
          <p:cNvPr id="3" name="Subtitle 2"/>
          <p:cNvSpPr>
            <a:spLocks noGrp="1"/>
          </p:cNvSpPr>
          <p:nvPr>
            <p:ph type="subTitle" idx="1"/>
          </p:nvPr>
        </p:nvSpPr>
        <p:spPr>
          <a:xfrm>
            <a:off x="755576" y="1700808"/>
            <a:ext cx="7776864" cy="3600400"/>
          </a:xfrm>
        </p:spPr>
        <p:txBody>
          <a:bodyPr>
            <a:noAutofit/>
          </a:bodyPr>
          <a:lstStyle/>
          <a:p>
            <a:pPr marL="457200" indent="-457200" algn="l">
              <a:buFont typeface="Arial" pitchFamily="34" charset="0"/>
              <a:buChar char="•"/>
            </a:pPr>
            <a:r>
              <a:rPr lang="en-ZA" sz="2800" b="1" dirty="0" err="1" smtClean="0">
                <a:solidFill>
                  <a:schemeClr val="tx1">
                    <a:lumMod val="95000"/>
                    <a:lumOff val="5000"/>
                  </a:schemeClr>
                </a:solidFill>
              </a:rPr>
              <a:t>Walkable</a:t>
            </a:r>
            <a:r>
              <a:rPr lang="en-ZA" sz="2800" b="1" dirty="0" smtClean="0">
                <a:solidFill>
                  <a:schemeClr val="tx1">
                    <a:lumMod val="95000"/>
                    <a:lumOff val="5000"/>
                  </a:schemeClr>
                </a:solidFill>
              </a:rPr>
              <a:t> Journey It is a registered non-profit organisation (NPO) that prides itself on offering a social responsible practical solution to the CANCER infected and affected beneficiaries that range from home based care, orphans care, disability care hospice, food production and feeding scheme, skills development and training. </a:t>
            </a:r>
          </a:p>
          <a:p>
            <a:endParaRPr lang="en-ZA" sz="1200" dirty="0"/>
          </a:p>
        </p:txBody>
      </p:sp>
    </p:spTree>
    <p:extLst>
      <p:ext uri="{BB962C8B-B14F-4D97-AF65-F5344CB8AC3E}">
        <p14:creationId xmlns:p14="http://schemas.microsoft.com/office/powerpoint/2010/main" val="206332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294358"/>
          </a:xfrm>
        </p:spPr>
        <p:txBody>
          <a:bodyPr/>
          <a:lstStyle/>
          <a:p>
            <a:r>
              <a:rPr lang="en-ZA" b="1" dirty="0" smtClean="0"/>
              <a:t>BACKGROUND……..</a:t>
            </a:r>
            <a:endParaRPr lang="en-ZA" dirty="0"/>
          </a:p>
        </p:txBody>
      </p:sp>
      <p:sp>
        <p:nvSpPr>
          <p:cNvPr id="3" name="Subtitle 2"/>
          <p:cNvSpPr>
            <a:spLocks noGrp="1"/>
          </p:cNvSpPr>
          <p:nvPr>
            <p:ph type="subTitle" idx="1"/>
          </p:nvPr>
        </p:nvSpPr>
        <p:spPr>
          <a:xfrm>
            <a:off x="1187624" y="1700808"/>
            <a:ext cx="6400800" cy="3024336"/>
          </a:xfrm>
        </p:spPr>
        <p:txBody>
          <a:bodyPr>
            <a:normAutofit/>
          </a:bodyPr>
          <a:lstStyle/>
          <a:p>
            <a:pPr marL="457200" indent="-457200" algn="l">
              <a:buFont typeface="Arial" pitchFamily="34" charset="0"/>
              <a:buChar char="•"/>
            </a:pPr>
            <a:r>
              <a:rPr lang="en-ZA" b="1" dirty="0" smtClean="0">
                <a:solidFill>
                  <a:schemeClr val="tx1">
                    <a:lumMod val="95000"/>
                    <a:lumOff val="5000"/>
                  </a:schemeClr>
                </a:solidFill>
              </a:rPr>
              <a:t>It is an exhilarating and inspiring organization with an in-depth understanding of the African community basic social, physical, spiritual, emotional and health needs.</a:t>
            </a:r>
          </a:p>
          <a:p>
            <a:endParaRPr lang="en-ZA" sz="4400" dirty="0"/>
          </a:p>
        </p:txBody>
      </p:sp>
    </p:spTree>
    <p:extLst>
      <p:ext uri="{BB962C8B-B14F-4D97-AF65-F5344CB8AC3E}">
        <p14:creationId xmlns:p14="http://schemas.microsoft.com/office/powerpoint/2010/main" val="354552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7772400" cy="1470025"/>
          </a:xfrm>
        </p:spPr>
        <p:txBody>
          <a:bodyPr>
            <a:normAutofit fontScale="90000"/>
          </a:bodyPr>
          <a:lstStyle/>
          <a:p>
            <a:r>
              <a:rPr lang="en-ZA" b="1" dirty="0" smtClean="0"/>
              <a:t>VISION</a:t>
            </a:r>
            <a:r>
              <a:rPr lang="en-ZA" dirty="0" smtClean="0"/>
              <a:t/>
            </a:r>
            <a:br>
              <a:rPr lang="en-ZA" dirty="0" smtClean="0"/>
            </a:br>
            <a:endParaRPr lang="en-ZA" dirty="0"/>
          </a:p>
        </p:txBody>
      </p:sp>
      <p:sp>
        <p:nvSpPr>
          <p:cNvPr id="3" name="Subtitle 2"/>
          <p:cNvSpPr>
            <a:spLocks noGrp="1"/>
          </p:cNvSpPr>
          <p:nvPr>
            <p:ph type="subTitle" idx="1"/>
          </p:nvPr>
        </p:nvSpPr>
        <p:spPr>
          <a:xfrm>
            <a:off x="1115616" y="1772816"/>
            <a:ext cx="6400800" cy="2495128"/>
          </a:xfrm>
        </p:spPr>
        <p:txBody>
          <a:bodyPr>
            <a:normAutofit/>
          </a:bodyPr>
          <a:lstStyle/>
          <a:p>
            <a:pPr algn="l"/>
            <a:r>
              <a:rPr lang="en-ZA" b="1" dirty="0">
                <a:solidFill>
                  <a:schemeClr val="tx1">
                    <a:lumMod val="95000"/>
                    <a:lumOff val="5000"/>
                  </a:schemeClr>
                </a:solidFill>
              </a:rPr>
              <a:t>T</a:t>
            </a:r>
            <a:r>
              <a:rPr lang="en-ZA" b="1" dirty="0" smtClean="0">
                <a:solidFill>
                  <a:schemeClr val="tx1">
                    <a:lumMod val="95000"/>
                    <a:lumOff val="5000"/>
                  </a:schemeClr>
                </a:solidFill>
              </a:rPr>
              <a:t>o </a:t>
            </a:r>
            <a:r>
              <a:rPr lang="en-ZA" b="1" dirty="0">
                <a:solidFill>
                  <a:schemeClr val="tx1">
                    <a:lumMod val="95000"/>
                    <a:lumOff val="5000"/>
                  </a:schemeClr>
                </a:solidFill>
              </a:rPr>
              <a:t>promote and enhance the quality of life of </a:t>
            </a:r>
            <a:r>
              <a:rPr lang="en-ZA" b="1" dirty="0" smtClean="0">
                <a:solidFill>
                  <a:schemeClr val="tx1">
                    <a:lumMod val="95000"/>
                    <a:lumOff val="5000"/>
                  </a:schemeClr>
                </a:solidFill>
              </a:rPr>
              <a:t>Africans </a:t>
            </a:r>
            <a:r>
              <a:rPr lang="en-ZA" b="1" dirty="0">
                <a:solidFill>
                  <a:schemeClr val="tx1">
                    <a:lumMod val="95000"/>
                    <a:lumOff val="5000"/>
                  </a:schemeClr>
                </a:solidFill>
              </a:rPr>
              <a:t>infected and affected with Cancer in the spirit of UBUNTU. </a:t>
            </a:r>
          </a:p>
          <a:p>
            <a:endParaRPr lang="en-ZA" dirty="0"/>
          </a:p>
        </p:txBody>
      </p:sp>
    </p:spTree>
    <p:extLst>
      <p:ext uri="{BB962C8B-B14F-4D97-AF65-F5344CB8AC3E}">
        <p14:creationId xmlns:p14="http://schemas.microsoft.com/office/powerpoint/2010/main" val="326899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648072"/>
          </a:xfrm>
        </p:spPr>
        <p:txBody>
          <a:bodyPr>
            <a:normAutofit fontScale="90000"/>
          </a:bodyPr>
          <a:lstStyle/>
          <a:p>
            <a:r>
              <a:rPr lang="en-ZA" b="1" dirty="0" smtClean="0"/>
              <a:t/>
            </a:r>
            <a:br>
              <a:rPr lang="en-ZA" b="1" dirty="0" smtClean="0"/>
            </a:br>
            <a:r>
              <a:rPr lang="en-ZA" b="1" dirty="0" smtClean="0"/>
              <a:t>Mission </a:t>
            </a:r>
            <a:r>
              <a:rPr lang="en-ZA" dirty="0" smtClean="0"/>
              <a:t/>
            </a:r>
            <a:br>
              <a:rPr lang="en-ZA" dirty="0" smtClean="0"/>
            </a:br>
            <a:endParaRPr lang="en-ZA" dirty="0"/>
          </a:p>
        </p:txBody>
      </p:sp>
      <p:sp>
        <p:nvSpPr>
          <p:cNvPr id="3" name="Subtitle 2"/>
          <p:cNvSpPr>
            <a:spLocks noGrp="1"/>
          </p:cNvSpPr>
          <p:nvPr>
            <p:ph type="subTitle" idx="1"/>
          </p:nvPr>
        </p:nvSpPr>
        <p:spPr>
          <a:xfrm>
            <a:off x="1187624" y="1412776"/>
            <a:ext cx="7056784" cy="3384376"/>
          </a:xfrm>
        </p:spPr>
        <p:txBody>
          <a:bodyPr>
            <a:normAutofit/>
          </a:bodyPr>
          <a:lstStyle/>
          <a:p>
            <a:pPr marL="457200" indent="-457200" algn="l">
              <a:buFont typeface="Arial" pitchFamily="34" charset="0"/>
              <a:buChar char="•"/>
            </a:pPr>
            <a:r>
              <a:rPr lang="en-ZA" b="1" dirty="0" smtClean="0">
                <a:solidFill>
                  <a:schemeClr val="tx1">
                    <a:lumMod val="95000"/>
                    <a:lumOff val="5000"/>
                  </a:schemeClr>
                </a:solidFill>
              </a:rPr>
              <a:t>To </a:t>
            </a:r>
            <a:r>
              <a:rPr lang="en-ZA" b="1" dirty="0">
                <a:solidFill>
                  <a:schemeClr val="tx1">
                    <a:lumMod val="95000"/>
                    <a:lumOff val="5000"/>
                  </a:schemeClr>
                </a:solidFill>
              </a:rPr>
              <a:t>apply an integrated health care services by partnering with public sector, private sector and communities in order to propel the Government strategy of early intervention and prevention of cancer. </a:t>
            </a:r>
          </a:p>
          <a:p>
            <a:pPr marL="457200" indent="-457200" algn="l">
              <a:buFont typeface="Arial" pitchFamily="34" charset="0"/>
              <a:buChar char="•"/>
            </a:pPr>
            <a:endParaRPr lang="en-ZA" dirty="0">
              <a:solidFill>
                <a:schemeClr val="tx1">
                  <a:lumMod val="95000"/>
                  <a:lumOff val="5000"/>
                </a:schemeClr>
              </a:solidFill>
            </a:endParaRPr>
          </a:p>
        </p:txBody>
      </p:sp>
    </p:spTree>
    <p:extLst>
      <p:ext uri="{BB962C8B-B14F-4D97-AF65-F5344CB8AC3E}">
        <p14:creationId xmlns:p14="http://schemas.microsoft.com/office/powerpoint/2010/main" val="37528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772400" cy="1470025"/>
          </a:xfrm>
        </p:spPr>
        <p:txBody>
          <a:bodyPr>
            <a:normAutofit fontScale="90000"/>
          </a:bodyPr>
          <a:lstStyle/>
          <a:p>
            <a:r>
              <a:rPr lang="en-ZA" b="1" dirty="0" smtClean="0"/>
              <a:t>Values </a:t>
            </a:r>
            <a:r>
              <a:rPr lang="en-ZA" dirty="0" smtClean="0"/>
              <a:t/>
            </a:r>
            <a:br>
              <a:rPr lang="en-ZA" dirty="0" smtClean="0"/>
            </a:br>
            <a:endParaRPr lang="en-ZA" dirty="0"/>
          </a:p>
        </p:txBody>
      </p:sp>
      <p:sp>
        <p:nvSpPr>
          <p:cNvPr id="3" name="Subtitle 2"/>
          <p:cNvSpPr>
            <a:spLocks noGrp="1"/>
          </p:cNvSpPr>
          <p:nvPr>
            <p:ph type="subTitle" idx="1"/>
          </p:nvPr>
        </p:nvSpPr>
        <p:spPr>
          <a:xfrm>
            <a:off x="1331640" y="1340768"/>
            <a:ext cx="7200800" cy="1752600"/>
          </a:xfrm>
        </p:spPr>
        <p:txBody>
          <a:bodyPr>
            <a:noAutofit/>
          </a:bodyPr>
          <a:lstStyle/>
          <a:p>
            <a:pPr marL="571500" indent="-571500" algn="l">
              <a:buFont typeface="Arial" pitchFamily="34" charset="0"/>
              <a:buChar char="•"/>
            </a:pPr>
            <a:r>
              <a:rPr lang="en-ZA" sz="3600" b="1" dirty="0" smtClean="0">
                <a:solidFill>
                  <a:schemeClr val="tx1">
                    <a:lumMod val="95000"/>
                    <a:lumOff val="5000"/>
                  </a:schemeClr>
                </a:solidFill>
              </a:rPr>
              <a:t>We </a:t>
            </a:r>
            <a:r>
              <a:rPr lang="en-ZA" sz="3600" b="1" dirty="0">
                <a:solidFill>
                  <a:schemeClr val="tx1">
                    <a:lumMod val="95000"/>
                    <a:lumOff val="5000"/>
                  </a:schemeClr>
                </a:solidFill>
              </a:rPr>
              <a:t>are a non-profit organization which is motivated by passion to serve underprivileged African people who are either infected or affected with Cancer through our integrated holistic services. </a:t>
            </a:r>
          </a:p>
          <a:p>
            <a:pPr algn="l"/>
            <a:endParaRPr lang="en-ZA" sz="3600" b="1" dirty="0"/>
          </a:p>
        </p:txBody>
      </p:sp>
    </p:spTree>
    <p:extLst>
      <p:ext uri="{BB962C8B-B14F-4D97-AF65-F5344CB8AC3E}">
        <p14:creationId xmlns:p14="http://schemas.microsoft.com/office/powerpoint/2010/main" val="492912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208</TotalTime>
  <Words>671</Words>
  <Application>Microsoft Office PowerPoint</Application>
  <PresentationFormat>On-screen Show (4:3)</PresentationFormat>
  <Paragraphs>98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PowerPoint Presentation</vt:lpstr>
      <vt:lpstr> MOTTO </vt:lpstr>
      <vt:lpstr>REGISTRATION DETAILS</vt:lpstr>
      <vt:lpstr>BACKGROUND</vt:lpstr>
      <vt:lpstr>BACKGROUND……..</vt:lpstr>
      <vt:lpstr>BACKGROUND……..</vt:lpstr>
      <vt:lpstr>VISION </vt:lpstr>
      <vt:lpstr> Mission  </vt:lpstr>
      <vt:lpstr>Values  </vt:lpstr>
      <vt:lpstr>Initiatives include:  </vt:lpstr>
      <vt:lpstr>Initiatives include:</vt:lpstr>
      <vt:lpstr> Integrated Health Care Programme  </vt:lpstr>
      <vt:lpstr> Skills Development and Training </vt:lpstr>
      <vt:lpstr>STATUS QUO</vt:lpstr>
      <vt:lpstr>DONATIONS &amp; ITEMS REQUEST</vt:lpstr>
      <vt:lpstr>Challenges </vt:lpstr>
      <vt:lpstr>BANKING DETAILS</vt:lpstr>
      <vt:lpstr>CONTACT</vt:lpstr>
      <vt:lpstr>28 October 2017</vt:lpstr>
      <vt:lpstr>FUN WALK</vt:lpstr>
      <vt:lpstr>PHOTOS</vt:lpstr>
      <vt:lpstr>WALK</vt:lpstr>
      <vt:lpstr>PowerPoint Presentation</vt:lpstr>
      <vt:lpstr>AUDIENCE</vt:lpstr>
      <vt:lpstr>PowerPoint Presentation</vt:lpstr>
      <vt:lpstr>EXECUTIVE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Nthabi</dc:creator>
  <cp:lastModifiedBy>Nthabi</cp:lastModifiedBy>
  <cp:revision>34</cp:revision>
  <dcterms:created xsi:type="dcterms:W3CDTF">2017-10-29T06:38:00Z</dcterms:created>
  <dcterms:modified xsi:type="dcterms:W3CDTF">2017-10-29T12:01:06Z</dcterms:modified>
</cp:coreProperties>
</file>